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283" r:id="rId4"/>
    <p:sldId id="282" r:id="rId5"/>
    <p:sldId id="258" r:id="rId6"/>
    <p:sldId id="262" r:id="rId7"/>
    <p:sldId id="263" r:id="rId8"/>
    <p:sldId id="264" r:id="rId9"/>
    <p:sldId id="265" r:id="rId10"/>
    <p:sldId id="266" r:id="rId11"/>
    <p:sldId id="267" r:id="rId12"/>
    <p:sldId id="268" r:id="rId13"/>
    <p:sldId id="269" r:id="rId14"/>
    <p:sldId id="270" r:id="rId15"/>
    <p:sldId id="273" r:id="rId16"/>
    <p:sldId id="272" r:id="rId17"/>
    <p:sldId id="286" r:id="rId18"/>
    <p:sldId id="274" r:id="rId19"/>
    <p:sldId id="275" r:id="rId20"/>
    <p:sldId id="276" r:id="rId21"/>
    <p:sldId id="277" r:id="rId22"/>
    <p:sldId id="278" r:id="rId23"/>
    <p:sldId id="279" r:id="rId24"/>
    <p:sldId id="280" r:id="rId25"/>
    <p:sldId id="284" r:id="rId26"/>
    <p:sldId id="285" r:id="rId27"/>
    <p:sldId id="288" r:id="rId28"/>
    <p:sldId id="290" r:id="rId29"/>
    <p:sldId id="287" r:id="rId30"/>
    <p:sldId id="281" r:id="rId31"/>
  </p:sldIdLst>
  <p:sldSz cx="12188825" cy="6858000"/>
  <p:notesSz cx="6858000" cy="9144000"/>
  <p:defaultTextStyle>
    <a:defPPr>
      <a:defRPr lang="en-US"/>
    </a:defPPr>
    <a:lvl1pPr marL="0" algn="l" defTabSz="1114471" rtl="0" eaLnBrk="1" latinLnBrk="0" hangingPunct="1">
      <a:defRPr sz="2200" kern="1200">
        <a:solidFill>
          <a:schemeClr val="tx1"/>
        </a:solidFill>
        <a:latin typeface="+mn-lt"/>
        <a:ea typeface="+mn-ea"/>
        <a:cs typeface="+mn-cs"/>
      </a:defRPr>
    </a:lvl1pPr>
    <a:lvl2pPr marL="557235" algn="l" defTabSz="1114471" rtl="0" eaLnBrk="1" latinLnBrk="0" hangingPunct="1">
      <a:defRPr sz="2200" kern="1200">
        <a:solidFill>
          <a:schemeClr val="tx1"/>
        </a:solidFill>
        <a:latin typeface="+mn-lt"/>
        <a:ea typeface="+mn-ea"/>
        <a:cs typeface="+mn-cs"/>
      </a:defRPr>
    </a:lvl2pPr>
    <a:lvl3pPr marL="1114471" algn="l" defTabSz="1114471" rtl="0" eaLnBrk="1" latinLnBrk="0" hangingPunct="1">
      <a:defRPr sz="2200" kern="1200">
        <a:solidFill>
          <a:schemeClr val="tx1"/>
        </a:solidFill>
        <a:latin typeface="+mn-lt"/>
        <a:ea typeface="+mn-ea"/>
        <a:cs typeface="+mn-cs"/>
      </a:defRPr>
    </a:lvl3pPr>
    <a:lvl4pPr marL="1671706" algn="l" defTabSz="1114471" rtl="0" eaLnBrk="1" latinLnBrk="0" hangingPunct="1">
      <a:defRPr sz="2200" kern="1200">
        <a:solidFill>
          <a:schemeClr val="tx1"/>
        </a:solidFill>
        <a:latin typeface="+mn-lt"/>
        <a:ea typeface="+mn-ea"/>
        <a:cs typeface="+mn-cs"/>
      </a:defRPr>
    </a:lvl4pPr>
    <a:lvl5pPr marL="2228941" algn="l" defTabSz="1114471" rtl="0" eaLnBrk="1" latinLnBrk="0" hangingPunct="1">
      <a:defRPr sz="2200" kern="1200">
        <a:solidFill>
          <a:schemeClr val="tx1"/>
        </a:solidFill>
        <a:latin typeface="+mn-lt"/>
        <a:ea typeface="+mn-ea"/>
        <a:cs typeface="+mn-cs"/>
      </a:defRPr>
    </a:lvl5pPr>
    <a:lvl6pPr marL="2786177" algn="l" defTabSz="1114471" rtl="0" eaLnBrk="1" latinLnBrk="0" hangingPunct="1">
      <a:defRPr sz="2200" kern="1200">
        <a:solidFill>
          <a:schemeClr val="tx1"/>
        </a:solidFill>
        <a:latin typeface="+mn-lt"/>
        <a:ea typeface="+mn-ea"/>
        <a:cs typeface="+mn-cs"/>
      </a:defRPr>
    </a:lvl6pPr>
    <a:lvl7pPr marL="3343412" algn="l" defTabSz="1114471" rtl="0" eaLnBrk="1" latinLnBrk="0" hangingPunct="1">
      <a:defRPr sz="2200" kern="1200">
        <a:solidFill>
          <a:schemeClr val="tx1"/>
        </a:solidFill>
        <a:latin typeface="+mn-lt"/>
        <a:ea typeface="+mn-ea"/>
        <a:cs typeface="+mn-cs"/>
      </a:defRPr>
    </a:lvl7pPr>
    <a:lvl8pPr marL="3900648" algn="l" defTabSz="1114471" rtl="0" eaLnBrk="1" latinLnBrk="0" hangingPunct="1">
      <a:defRPr sz="2200" kern="1200">
        <a:solidFill>
          <a:schemeClr val="tx1"/>
        </a:solidFill>
        <a:latin typeface="+mn-lt"/>
        <a:ea typeface="+mn-ea"/>
        <a:cs typeface="+mn-cs"/>
      </a:defRPr>
    </a:lvl8pPr>
    <a:lvl9pPr marL="4457883" algn="l" defTabSz="1114471"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e Smith" initials="DS"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2" d="100"/>
          <a:sy n="122" d="100"/>
        </p:scale>
        <p:origin x="-114" y="-30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17T07:14:29.501" idx="1">
    <p:pos x="2526" y="1359"/>
    <p:text>Corrected title case here and throughout.</p:text>
    <p:extLst>
      <p:ext uri="{C676402C-5697-4E1C-873F-D02D1690AC5C}">
        <p15:threadingInfo xmlns:p15="http://schemas.microsoft.com/office/powerpoint/2012/main" timeZoneBias="420"/>
      </p:ext>
    </p:extLst>
  </p:cm>
  <p:cm authorId="1" dt="2017-08-17T07:20:16.792" idx="4">
    <p:pos x="10" y="10"/>
    <p:text>If there are repeats or related sessions, please insert those slides.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17T07:18:08.145" idx="2">
    <p:pos x="7069" y="1908"/>
    <p:text>Make font size smaller - same as previous "Challenge" slides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8-17T07:18:48.344" idx="3">
    <p:pos x="4376" y="2267"/>
    <p:text>Font size smaller to match previous "Challenge" copy</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42F93E-D10C-41DF-AC87-BA900AD6DB85}" type="datetimeFigureOut">
              <a:rPr lang="en-US" smtClean="0"/>
              <a:t>10/5/2017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4690DF-49A6-4B87-A941-33AADC1E3882}" type="slidenum">
              <a:rPr lang="en-US" smtClean="0"/>
              <a:t>‹#›</a:t>
            </a:fld>
            <a:endParaRPr lang="en-US"/>
          </a:p>
        </p:txBody>
      </p:sp>
    </p:spTree>
    <p:extLst>
      <p:ext uri="{BB962C8B-B14F-4D97-AF65-F5344CB8AC3E}">
        <p14:creationId xmlns:p14="http://schemas.microsoft.com/office/powerpoint/2010/main" val="2243068029"/>
      </p:ext>
    </p:extLst>
  </p:cSld>
  <p:clrMap bg1="lt1" tx1="dk1" bg2="lt2" tx2="dk2" accent1="accent1" accent2="accent2" accent3="accent3" accent4="accent4" accent5="accent5" accent6="accent6" hlink="hlink" folHlink="folHlink"/>
  <p:notesStyle>
    <a:lvl1pPr marL="0" algn="l" defTabSz="1114471" rtl="0" eaLnBrk="1" latinLnBrk="0" hangingPunct="1">
      <a:defRPr sz="1500" kern="1200">
        <a:solidFill>
          <a:schemeClr val="tx1"/>
        </a:solidFill>
        <a:latin typeface="+mn-lt"/>
        <a:ea typeface="+mn-ea"/>
        <a:cs typeface="+mn-cs"/>
      </a:defRPr>
    </a:lvl1pPr>
    <a:lvl2pPr marL="557235" algn="l" defTabSz="1114471" rtl="0" eaLnBrk="1" latinLnBrk="0" hangingPunct="1">
      <a:defRPr sz="1500" kern="1200">
        <a:solidFill>
          <a:schemeClr val="tx1"/>
        </a:solidFill>
        <a:latin typeface="+mn-lt"/>
        <a:ea typeface="+mn-ea"/>
        <a:cs typeface="+mn-cs"/>
      </a:defRPr>
    </a:lvl2pPr>
    <a:lvl3pPr marL="1114471" algn="l" defTabSz="1114471" rtl="0" eaLnBrk="1" latinLnBrk="0" hangingPunct="1">
      <a:defRPr sz="1500" kern="1200">
        <a:solidFill>
          <a:schemeClr val="tx1"/>
        </a:solidFill>
        <a:latin typeface="+mn-lt"/>
        <a:ea typeface="+mn-ea"/>
        <a:cs typeface="+mn-cs"/>
      </a:defRPr>
    </a:lvl3pPr>
    <a:lvl4pPr marL="1671706" algn="l" defTabSz="1114471" rtl="0" eaLnBrk="1" latinLnBrk="0" hangingPunct="1">
      <a:defRPr sz="1500" kern="1200">
        <a:solidFill>
          <a:schemeClr val="tx1"/>
        </a:solidFill>
        <a:latin typeface="+mn-lt"/>
        <a:ea typeface="+mn-ea"/>
        <a:cs typeface="+mn-cs"/>
      </a:defRPr>
    </a:lvl4pPr>
    <a:lvl5pPr marL="2228941" algn="l" defTabSz="1114471" rtl="0" eaLnBrk="1" latinLnBrk="0" hangingPunct="1">
      <a:defRPr sz="1500" kern="1200">
        <a:solidFill>
          <a:schemeClr val="tx1"/>
        </a:solidFill>
        <a:latin typeface="+mn-lt"/>
        <a:ea typeface="+mn-ea"/>
        <a:cs typeface="+mn-cs"/>
      </a:defRPr>
    </a:lvl5pPr>
    <a:lvl6pPr marL="2786177" algn="l" defTabSz="1114471" rtl="0" eaLnBrk="1" latinLnBrk="0" hangingPunct="1">
      <a:defRPr sz="1500" kern="1200">
        <a:solidFill>
          <a:schemeClr val="tx1"/>
        </a:solidFill>
        <a:latin typeface="+mn-lt"/>
        <a:ea typeface="+mn-ea"/>
        <a:cs typeface="+mn-cs"/>
      </a:defRPr>
    </a:lvl6pPr>
    <a:lvl7pPr marL="3343412" algn="l" defTabSz="1114471" rtl="0" eaLnBrk="1" latinLnBrk="0" hangingPunct="1">
      <a:defRPr sz="1500" kern="1200">
        <a:solidFill>
          <a:schemeClr val="tx1"/>
        </a:solidFill>
        <a:latin typeface="+mn-lt"/>
        <a:ea typeface="+mn-ea"/>
        <a:cs typeface="+mn-cs"/>
      </a:defRPr>
    </a:lvl7pPr>
    <a:lvl8pPr marL="3900648" algn="l" defTabSz="1114471" rtl="0" eaLnBrk="1" latinLnBrk="0" hangingPunct="1">
      <a:defRPr sz="1500" kern="1200">
        <a:solidFill>
          <a:schemeClr val="tx1"/>
        </a:solidFill>
        <a:latin typeface="+mn-lt"/>
        <a:ea typeface="+mn-ea"/>
        <a:cs typeface="+mn-cs"/>
      </a:defRPr>
    </a:lvl8pPr>
    <a:lvl9pPr marL="4457883" algn="l" defTabSz="111447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50817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18</a:t>
            </a:fld>
            <a:endParaRPr lang="en-US" dirty="0">
              <a:solidFill>
                <a:prstClr val="black"/>
              </a:solidFill>
              <a:latin typeface="Arial"/>
            </a:endParaRPr>
          </a:p>
        </p:txBody>
      </p:sp>
    </p:spTree>
    <p:extLst>
      <p:ext uri="{BB962C8B-B14F-4D97-AF65-F5344CB8AC3E}">
        <p14:creationId xmlns:p14="http://schemas.microsoft.com/office/powerpoint/2010/main" val="2978278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20</a:t>
            </a:fld>
            <a:endParaRPr lang="en-US" dirty="0">
              <a:solidFill>
                <a:prstClr val="black"/>
              </a:solidFill>
              <a:latin typeface="Arial"/>
            </a:endParaRPr>
          </a:p>
        </p:txBody>
      </p:sp>
    </p:spTree>
    <p:extLst>
      <p:ext uri="{BB962C8B-B14F-4D97-AF65-F5344CB8AC3E}">
        <p14:creationId xmlns:p14="http://schemas.microsoft.com/office/powerpoint/2010/main" val="256238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23</a:t>
            </a:fld>
            <a:endParaRPr lang="en-US" dirty="0">
              <a:solidFill>
                <a:prstClr val="black"/>
              </a:solidFill>
              <a:latin typeface="Arial"/>
            </a:endParaRPr>
          </a:p>
        </p:txBody>
      </p:sp>
    </p:spTree>
    <p:extLst>
      <p:ext uri="{BB962C8B-B14F-4D97-AF65-F5344CB8AC3E}">
        <p14:creationId xmlns:p14="http://schemas.microsoft.com/office/powerpoint/2010/main" val="233206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25</a:t>
            </a:fld>
            <a:endParaRPr lang="en-US" dirty="0">
              <a:solidFill>
                <a:prstClr val="black"/>
              </a:solidFill>
              <a:latin typeface="Arial"/>
            </a:endParaRPr>
          </a:p>
        </p:txBody>
      </p:sp>
    </p:spTree>
    <p:extLst>
      <p:ext uri="{BB962C8B-B14F-4D97-AF65-F5344CB8AC3E}">
        <p14:creationId xmlns:p14="http://schemas.microsoft.com/office/powerpoint/2010/main" val="233206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Tableau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2016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3576509-A716-D148-9231-A6AE3B93417D}" type="datetime8">
              <a:rPr lang="en-US" smtClean="0"/>
              <a:t>10/5/2017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1952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Tableau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2016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8877E7D8-EC05-C049-AD69-D5EDEF12D8E3}" type="datetime8">
              <a:rPr lang="en-US" smtClean="0"/>
              <a:t>10/5/2017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7677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Tableau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2016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158081F7-0FD8-DB47-88C3-71FA4B330F5D}" type="datetime8">
              <a:rPr lang="en-US" smtClean="0"/>
              <a:t>10/5/2017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1533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6092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8</a:t>
            </a:fld>
            <a:endParaRPr lang="en-US" dirty="0">
              <a:solidFill>
                <a:prstClr val="black"/>
              </a:solidFill>
              <a:latin typeface="Arial"/>
            </a:endParaRPr>
          </a:p>
        </p:txBody>
      </p:sp>
    </p:spTree>
    <p:extLst>
      <p:ext uri="{BB962C8B-B14F-4D97-AF65-F5344CB8AC3E}">
        <p14:creationId xmlns:p14="http://schemas.microsoft.com/office/powerpoint/2010/main" val="210084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9</a:t>
            </a:fld>
            <a:endParaRPr lang="en-US" dirty="0">
              <a:solidFill>
                <a:prstClr val="black"/>
              </a:solidFill>
              <a:latin typeface="Arial"/>
            </a:endParaRPr>
          </a:p>
        </p:txBody>
      </p:sp>
    </p:spTree>
    <p:extLst>
      <p:ext uri="{BB962C8B-B14F-4D97-AF65-F5344CB8AC3E}">
        <p14:creationId xmlns:p14="http://schemas.microsoft.com/office/powerpoint/2010/main" val="279485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124263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11</a:t>
            </a:fld>
            <a:endParaRPr lang="en-US" dirty="0">
              <a:solidFill>
                <a:prstClr val="black"/>
              </a:solidFill>
              <a:latin typeface="Arial"/>
            </a:endParaRPr>
          </a:p>
        </p:txBody>
      </p:sp>
    </p:spTree>
    <p:extLst>
      <p:ext uri="{BB962C8B-B14F-4D97-AF65-F5344CB8AC3E}">
        <p14:creationId xmlns:p14="http://schemas.microsoft.com/office/powerpoint/2010/main" val="172136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C8574F13-479D-2D4F-B355-E6C6BC8064F1}"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12</a:t>
            </a:fld>
            <a:endParaRPr lang="en-US" dirty="0">
              <a:solidFill>
                <a:prstClr val="black"/>
              </a:solidFill>
              <a:latin typeface="Arial"/>
            </a:endParaRPr>
          </a:p>
        </p:txBody>
      </p:sp>
    </p:spTree>
    <p:extLst>
      <p:ext uri="{BB962C8B-B14F-4D97-AF65-F5344CB8AC3E}">
        <p14:creationId xmlns:p14="http://schemas.microsoft.com/office/powerpoint/2010/main" val="229006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13</a:t>
            </a:fld>
            <a:endParaRPr lang="en-US" dirty="0">
              <a:solidFill>
                <a:prstClr val="black"/>
              </a:solidFill>
              <a:latin typeface="Arial"/>
            </a:endParaRPr>
          </a:p>
        </p:txBody>
      </p:sp>
    </p:spTree>
    <p:extLst>
      <p:ext uri="{BB962C8B-B14F-4D97-AF65-F5344CB8AC3E}">
        <p14:creationId xmlns:p14="http://schemas.microsoft.com/office/powerpoint/2010/main" val="4127685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latin typeface="Arial"/>
              </a:rPr>
              <a:t>Tableau Conference 2016</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Arial"/>
                <a:ea typeface="Segoe UI" pitchFamily="34" charset="0"/>
              </a:rPr>
              <a:t>© 2016 Tableau Software. All rights reserved. </a:t>
            </a: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solidFill>
                  <a:prstClr val="black"/>
                </a:solidFill>
                <a:latin typeface="Arial"/>
              </a:rPr>
              <a:pPr/>
              <a:t>10/5/2017 1:24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15</a:t>
            </a:fld>
            <a:endParaRPr lang="en-US" dirty="0">
              <a:solidFill>
                <a:prstClr val="black"/>
              </a:solidFill>
              <a:latin typeface="Arial"/>
            </a:endParaRPr>
          </a:p>
        </p:txBody>
      </p:sp>
    </p:spTree>
    <p:extLst>
      <p:ext uri="{BB962C8B-B14F-4D97-AF65-F5344CB8AC3E}">
        <p14:creationId xmlns:p14="http://schemas.microsoft.com/office/powerpoint/2010/main" val="1403276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Master" Target="../slideMasters/slideMaster1.xml"/><Relationship Id="rId4" Type="http://schemas.openxmlformats.org/officeDocument/2006/relationships/image" Target="../media/image37.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39.emf"/></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Blue">
    <p:spTree>
      <p:nvGrpSpPr>
        <p:cNvPr id="1" name=""/>
        <p:cNvGrpSpPr/>
        <p:nvPr/>
      </p:nvGrpSpPr>
      <p:grpSpPr>
        <a:xfrm>
          <a:off x="0" y="0"/>
          <a:ext cx="0" cy="0"/>
          <a:chOff x="0" y="0"/>
          <a:chExt cx="0" cy="0"/>
        </a:xfrm>
      </p:grpSpPr>
      <p:sp>
        <p:nvSpPr>
          <p:cNvPr id="2" name="Rectangle 1"/>
          <p:cNvSpPr/>
          <p:nvPr/>
        </p:nvSpPr>
        <p:spPr bwMode="auto">
          <a:xfrm>
            <a:off x="269170" y="2077802"/>
            <a:ext cx="6273339"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50" tIns="146841" rIns="183550" bIns="146841" numCol="1" spcCol="0" rtlCol="0" fromWordArt="0" anchor="t" anchorCtr="0" forceAA="0" compatLnSpc="1">
            <a:prstTxWarp prst="textNoShape">
              <a:avLst/>
            </a:prstTxWarp>
            <a:noAutofit/>
          </a:bodyPr>
          <a:lstStyle/>
          <a:p>
            <a:pPr algn="ctr" defTabSz="93588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7" name="Picture 6"/>
          <p:cNvPicPr>
            <a:picLocks noChangeAspect="1"/>
          </p:cNvPicPr>
          <p:nvPr/>
        </p:nvPicPr>
        <p:blipFill>
          <a:blip r:embed="rId3"/>
          <a:stretch>
            <a:fillRect/>
          </a:stretch>
        </p:blipFill>
        <p:spPr>
          <a:xfrm>
            <a:off x="1432994" y="1239910"/>
            <a:ext cx="9115920" cy="3132667"/>
          </a:xfrm>
          <a:prstGeom prst="rect">
            <a:avLst/>
          </a:prstGeom>
        </p:spPr>
      </p:pic>
      <p:sp>
        <p:nvSpPr>
          <p:cNvPr id="3" name="TextBox 2"/>
          <p:cNvSpPr txBox="1"/>
          <p:nvPr/>
        </p:nvSpPr>
        <p:spPr>
          <a:xfrm>
            <a:off x="4312789" y="4928046"/>
            <a:ext cx="3351187" cy="913800"/>
          </a:xfrm>
          <a:prstGeom prst="rect">
            <a:avLst/>
          </a:prstGeom>
          <a:noFill/>
          <a:effectLst>
            <a:outerShdw blurRad="50800" dist="38100" dir="2700000" algn="tl" rotWithShape="0">
              <a:prstClr val="black">
                <a:alpha val="40000"/>
              </a:prstClr>
            </a:outerShdw>
          </a:effectLst>
        </p:spPr>
        <p:txBody>
          <a:bodyPr wrap="none" lIns="156026" tIns="124821" rIns="156026" bIns="124821" rtlCol="0">
            <a:spAutoFit/>
          </a:bodyPr>
          <a:lstStyle/>
          <a:p>
            <a:pPr marL="0" lvl="0" indent="0" algn="ctr">
              <a:buNone/>
            </a:pPr>
            <a:r>
              <a:rPr lang="en-US" sz="4300" b="1" dirty="0">
                <a:solidFill>
                  <a:srgbClr val="FFFFFF"/>
                </a:solidFill>
              </a:rPr>
              <a:t># D a t a 1 7</a:t>
            </a: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Purple">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9" name="Picture 8" descr="PPT_GradientGandt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8" name="Title 1"/>
          <p:cNvSpPr>
            <a:spLocks noGrp="1"/>
          </p:cNvSpPr>
          <p:nvPr>
            <p:ph type="title" hasCustomPrompt="1"/>
          </p:nvPr>
        </p:nvSpPr>
        <p:spPr bwMode="auto">
          <a:xfrm>
            <a:off x="805446" y="2083596"/>
            <a:ext cx="10384426" cy="2397691"/>
          </a:xfrm>
          <a:noFill/>
        </p:spPr>
        <p:txBody>
          <a:bodyPr lIns="124821" tIns="78013" rIns="124821" bIns="78013" anchor="t" anchorCtr="0"/>
          <a:lstStyle>
            <a:lvl1pPr>
              <a:defRPr sz="5600" spc="-101" baseline="0">
                <a:solidFill>
                  <a:schemeClr val="bg1"/>
                </a:solidFill>
              </a:defRPr>
            </a:lvl1pPr>
          </a:lstStyle>
          <a:p>
            <a:r>
              <a:rPr lang="en-US" dirty="0"/>
              <a:t>Presentation Title here</a:t>
            </a:r>
          </a:p>
        </p:txBody>
      </p:sp>
      <p:sp>
        <p:nvSpPr>
          <p:cNvPr id="10" name="Text Placeholder 2"/>
          <p:cNvSpPr>
            <a:spLocks noGrp="1"/>
          </p:cNvSpPr>
          <p:nvPr>
            <p:ph type="body" sz="quarter" idx="14" hasCustomPrompt="1"/>
          </p:nvPr>
        </p:nvSpPr>
        <p:spPr bwMode="auto">
          <a:xfrm>
            <a:off x="803510" y="4481286"/>
            <a:ext cx="9689000" cy="1387928"/>
          </a:xfrm>
        </p:spPr>
        <p:txBody>
          <a:bodyPr tIns="93616" bIns="93616">
            <a:noAutofit/>
          </a:bodyPr>
          <a:lstStyle>
            <a:lvl1pPr marL="0" indent="0">
              <a:spcBef>
                <a:spcPts val="0"/>
              </a:spcBef>
              <a:buNone/>
              <a:defRPr sz="3000" b="1">
                <a:solidFill>
                  <a:srgbClr val="FFFFFF"/>
                </a:solidFill>
                <a:latin typeface="+mn-lt"/>
              </a:defRPr>
            </a:lvl1pPr>
          </a:lstStyle>
          <a:p>
            <a:r>
              <a:rPr lang="en-US" dirty="0"/>
              <a:t>Speaker Name</a:t>
            </a:r>
          </a:p>
          <a:p>
            <a:r>
              <a:rPr lang="en-US" dirty="0"/>
              <a:t>Job Title</a:t>
            </a:r>
          </a:p>
          <a:p>
            <a:r>
              <a:rPr lang="en-US" dirty="0"/>
              <a:t>Company/Org Name</a:t>
            </a:r>
          </a:p>
        </p:txBody>
      </p:sp>
      <p:sp>
        <p:nvSpPr>
          <p:cNvPr id="11" name="Text Placeholder 3"/>
          <p:cNvSpPr>
            <a:spLocks noGrp="1"/>
          </p:cNvSpPr>
          <p:nvPr>
            <p:ph type="body" sz="quarter" idx="15" hasCustomPrompt="1"/>
          </p:nvPr>
        </p:nvSpPr>
        <p:spPr>
          <a:xfrm>
            <a:off x="805448" y="1206501"/>
            <a:ext cx="6641109" cy="448399"/>
          </a:xfrm>
        </p:spPr>
        <p:txBody>
          <a:bodyPr vert="horz" wrap="square" lIns="124821" tIns="78013" rIns="124821" bIns="78013" rtlCol="0">
            <a:spAutoFit/>
          </a:bodyPr>
          <a:lstStyle>
            <a:lvl1pPr>
              <a:defRPr lang="en-US" sz="2100" spc="512" dirty="0">
                <a:solidFill>
                  <a:schemeClr val="bg1"/>
                </a:solidFill>
              </a:defRPr>
            </a:lvl1pPr>
          </a:lstStyle>
          <a:p>
            <a:pPr marL="0" lvl="0" indent="0">
              <a:buNone/>
            </a:pPr>
            <a:r>
              <a:rPr lang="en-US" dirty="0"/>
              <a:t># </a:t>
            </a:r>
            <a:r>
              <a:rPr lang="en-US" dirty="0" err="1"/>
              <a:t>hashtag</a:t>
            </a:r>
            <a:endParaRPr lang="en-US" dirty="0"/>
          </a:p>
        </p:txBody>
      </p:sp>
      <p:pic>
        <p:nvPicPr>
          <p:cNvPr id="12" name="Picture 11"/>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1667746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10" name="Picture 9" descr="PPT_GradientGandt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Title 1"/>
          <p:cNvSpPr>
            <a:spLocks noGrp="1"/>
          </p:cNvSpPr>
          <p:nvPr>
            <p:ph type="title" hasCustomPrompt="1"/>
          </p:nvPr>
        </p:nvSpPr>
        <p:spPr bwMode="auto">
          <a:xfrm>
            <a:off x="805446" y="2083596"/>
            <a:ext cx="10472597" cy="2397691"/>
          </a:xfrm>
          <a:noFill/>
        </p:spPr>
        <p:txBody>
          <a:bodyPr lIns="124821" tIns="78013" rIns="124821" bIns="78013" anchor="t" anchorCtr="0"/>
          <a:lstStyle>
            <a:lvl1pPr>
              <a:defRPr sz="5600" spc="-101" baseline="0">
                <a:solidFill>
                  <a:srgbClr val="FFFFFF"/>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803511" y="4481286"/>
            <a:ext cx="8068304" cy="1387928"/>
          </a:xfrm>
        </p:spPr>
        <p:txBody>
          <a:bodyPr tIns="93616" bIns="93616">
            <a:noAutofit/>
          </a:bodyPr>
          <a:lstStyle>
            <a:lvl1pPr marL="0" indent="0">
              <a:spcBef>
                <a:spcPts val="0"/>
              </a:spcBef>
              <a:buNone/>
              <a:defRPr sz="30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805448" y="1206501"/>
            <a:ext cx="8066367" cy="448399"/>
          </a:xfrm>
        </p:spPr>
        <p:txBody>
          <a:bodyPr vert="horz" wrap="square" lIns="124821" tIns="78013" rIns="124821" bIns="78013" rtlCol="0">
            <a:spAutoFit/>
          </a:bodyPr>
          <a:lstStyle>
            <a:lvl1pPr marL="0" indent="0">
              <a:buNone/>
              <a:defRPr lang="en-US" sz="2100" spc="512"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3430160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ssion Repeats-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752545" y="762001"/>
            <a:ext cx="8066367" cy="448399"/>
          </a:xfrm>
        </p:spPr>
        <p:txBody>
          <a:bodyPr vert="horz" wrap="square" lIns="124821" tIns="78013" rIns="124821" bIns="78013" rtlCol="0">
            <a:spAutoFit/>
          </a:bodyPr>
          <a:lstStyle>
            <a:lvl1pPr>
              <a:defRPr lang="en-US" sz="2100" spc="512" baseline="0" dirty="0">
                <a:solidFill>
                  <a:srgbClr val="00BBC9"/>
                </a:solidFill>
              </a:defRPr>
            </a:lvl1pPr>
          </a:lstStyle>
          <a:p>
            <a:pPr marL="0" lvl="0" indent="0">
              <a:buNone/>
            </a:pPr>
            <a:r>
              <a:rPr lang="en-US" dirty="0"/>
              <a:t>SESSION REPEATS</a:t>
            </a:r>
          </a:p>
        </p:txBody>
      </p:sp>
      <p:sp>
        <p:nvSpPr>
          <p:cNvPr id="8" name="Text Placeholder 2"/>
          <p:cNvSpPr>
            <a:spLocks noGrp="1"/>
          </p:cNvSpPr>
          <p:nvPr>
            <p:ph type="body" sz="quarter" idx="14" hasCustomPrompt="1"/>
          </p:nvPr>
        </p:nvSpPr>
        <p:spPr bwMode="auto">
          <a:xfrm>
            <a:off x="722122" y="3268238"/>
            <a:ext cx="8068304" cy="1387928"/>
          </a:xfrm>
        </p:spPr>
        <p:txBody>
          <a:bodyPr tIns="93616" bIns="93616">
            <a:noAutofit/>
          </a:bodyPr>
          <a:lstStyle>
            <a:lvl1pPr marL="0" indent="0">
              <a:lnSpc>
                <a:spcPct val="90000"/>
              </a:lnSpc>
              <a:spcBef>
                <a:spcPts val="0"/>
              </a:spcBef>
              <a:spcAft>
                <a:spcPts val="731"/>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sp>
        <p:nvSpPr>
          <p:cNvPr id="9" name="Text Placeholder 2"/>
          <p:cNvSpPr>
            <a:spLocks noGrp="1"/>
          </p:cNvSpPr>
          <p:nvPr>
            <p:ph type="body" sz="quarter" idx="16" hasCustomPrompt="1"/>
          </p:nvPr>
        </p:nvSpPr>
        <p:spPr bwMode="auto">
          <a:xfrm>
            <a:off x="722122" y="1688833"/>
            <a:ext cx="8068304" cy="1387928"/>
          </a:xfrm>
        </p:spPr>
        <p:txBody>
          <a:bodyPr tIns="93616" bIns="93616">
            <a:noAutofit/>
          </a:bodyPr>
          <a:lstStyle>
            <a:lvl1pPr marL="0" indent="0">
              <a:lnSpc>
                <a:spcPct val="90000"/>
              </a:lnSpc>
              <a:spcBef>
                <a:spcPts val="0"/>
              </a:spcBef>
              <a:spcAft>
                <a:spcPts val="731"/>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sp>
        <p:nvSpPr>
          <p:cNvPr id="13" name="Text Placeholder 2"/>
          <p:cNvSpPr>
            <a:spLocks noGrp="1"/>
          </p:cNvSpPr>
          <p:nvPr>
            <p:ph type="body" sz="quarter" idx="17" hasCustomPrompt="1"/>
          </p:nvPr>
        </p:nvSpPr>
        <p:spPr bwMode="auto">
          <a:xfrm>
            <a:off x="722122" y="4806937"/>
            <a:ext cx="8068304" cy="1387928"/>
          </a:xfrm>
        </p:spPr>
        <p:txBody>
          <a:bodyPr tIns="93616" bIns="93616">
            <a:noAutofit/>
          </a:bodyPr>
          <a:lstStyle>
            <a:lvl1pPr marL="0" indent="0">
              <a:lnSpc>
                <a:spcPct val="90000"/>
              </a:lnSpc>
              <a:spcBef>
                <a:spcPts val="0"/>
              </a:spcBef>
              <a:spcAft>
                <a:spcPts val="731"/>
              </a:spcAft>
              <a:buNone/>
              <a:defRPr sz="3000" b="1">
                <a:solidFill>
                  <a:srgbClr val="00BBC9"/>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pic>
        <p:nvPicPr>
          <p:cNvPr id="7" name="Picture 6"/>
          <p:cNvPicPr>
            <a:picLocks noChangeAspect="1"/>
          </p:cNvPicPr>
          <p:nvPr/>
        </p:nvPicPr>
        <p:blipFill>
          <a:blip r:embed="rId3"/>
          <a:stretch>
            <a:fillRect/>
          </a:stretch>
        </p:blipFill>
        <p:spPr>
          <a:xfrm>
            <a:off x="10196118" y="323527"/>
            <a:ext cx="1724635" cy="592667"/>
          </a:xfrm>
          <a:prstGeom prst="rect">
            <a:avLst/>
          </a:prstGeom>
        </p:spPr>
      </p:pic>
    </p:spTree>
    <p:extLst>
      <p:ext uri="{BB962C8B-B14F-4D97-AF65-F5344CB8AC3E}">
        <p14:creationId xmlns:p14="http://schemas.microsoft.com/office/powerpoint/2010/main" val="5202059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Related Sessions-Pur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5" hasCustomPrompt="1"/>
          </p:nvPr>
        </p:nvSpPr>
        <p:spPr>
          <a:xfrm>
            <a:off x="752545" y="762001"/>
            <a:ext cx="8066367" cy="448399"/>
          </a:xfrm>
        </p:spPr>
        <p:txBody>
          <a:bodyPr vert="horz" wrap="square" lIns="124821" tIns="78013" rIns="124821" bIns="78013" rtlCol="0">
            <a:spAutoFit/>
          </a:bodyPr>
          <a:lstStyle>
            <a:lvl1pPr>
              <a:defRPr lang="en-US" sz="2100" spc="512" baseline="0" dirty="0">
                <a:solidFill>
                  <a:schemeClr val="accent5"/>
                </a:solidFill>
              </a:defRPr>
            </a:lvl1pPr>
          </a:lstStyle>
          <a:p>
            <a:pPr marL="0" lvl="0" indent="0">
              <a:buNone/>
            </a:pPr>
            <a:r>
              <a:rPr lang="en-US" dirty="0"/>
              <a:t>RELATED SESSIONS</a:t>
            </a:r>
          </a:p>
        </p:txBody>
      </p:sp>
      <p:sp>
        <p:nvSpPr>
          <p:cNvPr id="8" name="Text Placeholder 2"/>
          <p:cNvSpPr>
            <a:spLocks noGrp="1"/>
          </p:cNvSpPr>
          <p:nvPr>
            <p:ph type="body" sz="quarter" idx="14" hasCustomPrompt="1"/>
          </p:nvPr>
        </p:nvSpPr>
        <p:spPr bwMode="auto">
          <a:xfrm>
            <a:off x="722122" y="3268238"/>
            <a:ext cx="8068304" cy="1387928"/>
          </a:xfrm>
        </p:spPr>
        <p:txBody>
          <a:bodyPr tIns="93616" bIns="93616">
            <a:noAutofit/>
          </a:bodyPr>
          <a:lstStyle>
            <a:lvl1pPr marL="0" indent="0">
              <a:lnSpc>
                <a:spcPct val="90000"/>
              </a:lnSpc>
              <a:spcBef>
                <a:spcPts val="0"/>
              </a:spcBef>
              <a:spcAft>
                <a:spcPts val="731"/>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sp>
        <p:nvSpPr>
          <p:cNvPr id="9" name="Text Placeholder 2"/>
          <p:cNvSpPr>
            <a:spLocks noGrp="1"/>
          </p:cNvSpPr>
          <p:nvPr>
            <p:ph type="body" sz="quarter" idx="16" hasCustomPrompt="1"/>
          </p:nvPr>
        </p:nvSpPr>
        <p:spPr bwMode="auto">
          <a:xfrm>
            <a:off x="722122" y="1688833"/>
            <a:ext cx="8068304" cy="1387928"/>
          </a:xfrm>
        </p:spPr>
        <p:txBody>
          <a:bodyPr tIns="93616" bIns="93616">
            <a:noAutofit/>
          </a:bodyPr>
          <a:lstStyle>
            <a:lvl1pPr marL="0" indent="0">
              <a:lnSpc>
                <a:spcPct val="90000"/>
              </a:lnSpc>
              <a:spcBef>
                <a:spcPts val="0"/>
              </a:spcBef>
              <a:spcAft>
                <a:spcPts val="731"/>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sp>
        <p:nvSpPr>
          <p:cNvPr id="10" name="Text Placeholder 2"/>
          <p:cNvSpPr>
            <a:spLocks noGrp="1"/>
          </p:cNvSpPr>
          <p:nvPr>
            <p:ph type="body" sz="quarter" idx="17" hasCustomPrompt="1"/>
          </p:nvPr>
        </p:nvSpPr>
        <p:spPr bwMode="auto">
          <a:xfrm>
            <a:off x="722122" y="4806937"/>
            <a:ext cx="8068304" cy="1387928"/>
          </a:xfrm>
        </p:spPr>
        <p:txBody>
          <a:bodyPr tIns="93616" bIns="93616">
            <a:noAutofit/>
          </a:bodyPr>
          <a:lstStyle>
            <a:lvl1pPr marL="0" indent="0">
              <a:lnSpc>
                <a:spcPct val="90000"/>
              </a:lnSpc>
              <a:spcBef>
                <a:spcPts val="0"/>
              </a:spcBef>
              <a:spcAft>
                <a:spcPts val="731"/>
              </a:spcAft>
              <a:buNone/>
              <a:defRPr sz="3000" b="1">
                <a:solidFill>
                  <a:srgbClr val="FFFFFF"/>
                </a:solidFill>
                <a:latin typeface="+mn-lt"/>
              </a:defRPr>
            </a:lvl1pPr>
          </a:lstStyle>
          <a:p>
            <a:pPr>
              <a:lnSpc>
                <a:spcPct val="90000"/>
              </a:lnSpc>
              <a:spcAft>
                <a:spcPts val="600"/>
              </a:spcAft>
            </a:pPr>
            <a:r>
              <a:rPr lang="en-US" sz="3000" b="1" dirty="0">
                <a:solidFill>
                  <a:srgbClr val="FFFFFF"/>
                </a:solidFill>
              </a:rPr>
              <a:t>Day of Week, Month Day</a:t>
            </a:r>
            <a:r>
              <a:rPr lang="en-US" sz="3400" b="1" dirty="0">
                <a:solidFill>
                  <a:srgbClr val="FFFFFF"/>
                </a:solidFill>
              </a:rPr>
              <a:t/>
            </a:r>
            <a:br>
              <a:rPr lang="en-US" sz="3400" b="1" dirty="0">
                <a:solidFill>
                  <a:srgbClr val="FFFFFF"/>
                </a:solidFill>
              </a:rPr>
            </a:br>
            <a:r>
              <a:rPr lang="en-US" sz="2400" b="1" dirty="0">
                <a:solidFill>
                  <a:srgbClr val="FFFFFF"/>
                </a:solidFill>
              </a:rPr>
              <a:t>Session Title</a:t>
            </a:r>
          </a:p>
          <a:p>
            <a:pPr>
              <a:lnSpc>
                <a:spcPct val="90000"/>
              </a:lnSpc>
              <a:spcAft>
                <a:spcPts val="600"/>
              </a:spcAft>
            </a:pPr>
            <a:r>
              <a:rPr lang="en-US" sz="2100" dirty="0">
                <a:solidFill>
                  <a:srgbClr val="FFFFFF"/>
                </a:solidFill>
              </a:rPr>
              <a:t>Time – Time  |  Location</a:t>
            </a:r>
          </a:p>
        </p:txBody>
      </p:sp>
      <p:pic>
        <p:nvPicPr>
          <p:cNvPr id="7" name="Picture 6"/>
          <p:cNvPicPr>
            <a:picLocks noChangeAspect="1"/>
          </p:cNvPicPr>
          <p:nvPr/>
        </p:nvPicPr>
        <p:blipFill>
          <a:blip r:embed="rId3"/>
          <a:stretch>
            <a:fillRect/>
          </a:stretch>
        </p:blipFill>
        <p:spPr>
          <a:xfrm>
            <a:off x="10194013" y="323527"/>
            <a:ext cx="1724635" cy="592667"/>
          </a:xfrm>
          <a:prstGeom prst="rect">
            <a:avLst/>
          </a:prstGeom>
        </p:spPr>
      </p:pic>
    </p:spTree>
    <p:extLst>
      <p:ext uri="{BB962C8B-B14F-4D97-AF65-F5344CB8AC3E}">
        <p14:creationId xmlns:p14="http://schemas.microsoft.com/office/powerpoint/2010/main" val="28831504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eaker Name-Blue">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Title 1"/>
          <p:cNvSpPr>
            <a:spLocks noGrp="1"/>
          </p:cNvSpPr>
          <p:nvPr>
            <p:ph type="title" hasCustomPrompt="1"/>
          </p:nvPr>
        </p:nvSpPr>
        <p:spPr bwMode="auto">
          <a:xfrm>
            <a:off x="720804" y="2083596"/>
            <a:ext cx="8066367" cy="1793874"/>
          </a:xfrm>
          <a:noFill/>
        </p:spPr>
        <p:txBody>
          <a:bodyPr lIns="124821" tIns="78013" rIns="124821" bIns="78013" anchor="t" anchorCtr="0"/>
          <a:lstStyle>
            <a:lvl1pPr>
              <a:defRPr sz="5600" spc="-101"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8866" y="3877469"/>
            <a:ext cx="8068304" cy="1808668"/>
          </a:xfrm>
        </p:spPr>
        <p:txBody>
          <a:bodyPr tIns="93616" bIns="93616">
            <a:noAutofit/>
          </a:bodyPr>
          <a:lstStyle>
            <a:lvl1pPr marL="0" indent="0">
              <a:spcBef>
                <a:spcPts val="0"/>
              </a:spcBef>
              <a:spcAft>
                <a:spcPts val="2048"/>
              </a:spcAft>
              <a:buNone/>
              <a:defRPr sz="34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804" y="1206501"/>
            <a:ext cx="8066367" cy="448399"/>
          </a:xfrm>
        </p:spPr>
        <p:txBody>
          <a:bodyPr vert="horz" wrap="square" lIns="124821" tIns="78013" rIns="124821" bIns="78013" rtlCol="0">
            <a:spAutoFit/>
          </a:bodyPr>
          <a:lstStyle>
            <a:lvl1pPr marL="0" indent="0">
              <a:buNone/>
              <a:defRPr lang="en-US" sz="2100" spc="512"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28628366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peaker Name-Purple">
    <p:bg>
      <p:bgPr>
        <a:blipFill rotWithShape="1">
          <a:blip r:embed="rId2">
            <a:alphaModFix amt="48000"/>
          </a:blip>
          <a:stretch>
            <a:fillRect/>
          </a:stretch>
        </a:blipFill>
        <a:effectLst/>
      </p:bgPr>
    </p:bg>
    <p:spTree>
      <p:nvGrpSpPr>
        <p:cNvPr id="1" name=""/>
        <p:cNvGrpSpPr/>
        <p:nvPr/>
      </p:nvGrpSpPr>
      <p:grpSpPr>
        <a:xfrm>
          <a:off x="0" y="0"/>
          <a:ext cx="0" cy="0"/>
          <a:chOff x="0" y="0"/>
          <a:chExt cx="0" cy="0"/>
        </a:xfrm>
      </p:grpSpPr>
      <p:pic>
        <p:nvPicPr>
          <p:cNvPr id="7" name="Picture 6" descr="PPT_GradientStackedBar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Title 1"/>
          <p:cNvSpPr>
            <a:spLocks noGrp="1"/>
          </p:cNvSpPr>
          <p:nvPr>
            <p:ph type="title" hasCustomPrompt="1"/>
          </p:nvPr>
        </p:nvSpPr>
        <p:spPr bwMode="auto">
          <a:xfrm>
            <a:off x="720804" y="2083596"/>
            <a:ext cx="8066367" cy="1793874"/>
          </a:xfrm>
          <a:noFill/>
        </p:spPr>
        <p:txBody>
          <a:bodyPr lIns="124821" tIns="78013" rIns="124821" bIns="78013" anchor="t" anchorCtr="0"/>
          <a:lstStyle>
            <a:lvl1pPr>
              <a:defRPr sz="5600" spc="-101"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8866" y="3877469"/>
            <a:ext cx="8068304" cy="1808668"/>
          </a:xfrm>
        </p:spPr>
        <p:txBody>
          <a:bodyPr tIns="93616" bIns="93616">
            <a:noAutofit/>
          </a:bodyPr>
          <a:lstStyle>
            <a:lvl1pPr marL="0" indent="0">
              <a:spcBef>
                <a:spcPts val="0"/>
              </a:spcBef>
              <a:spcAft>
                <a:spcPts val="2048"/>
              </a:spcAft>
              <a:buNone/>
              <a:defRPr sz="34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804" y="1206501"/>
            <a:ext cx="8066367" cy="448399"/>
          </a:xfrm>
        </p:spPr>
        <p:txBody>
          <a:bodyPr vert="horz" wrap="square" lIns="124821" tIns="78013" rIns="124821" bIns="78013" rtlCol="0">
            <a:spAutoFit/>
          </a:bodyPr>
          <a:lstStyle>
            <a:lvl1pPr marL="0" indent="0">
              <a:buNone/>
              <a:defRPr lang="en-US" sz="2100" spc="512"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17185071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peaker Nam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Title 1"/>
          <p:cNvSpPr>
            <a:spLocks noGrp="1"/>
          </p:cNvSpPr>
          <p:nvPr>
            <p:ph type="title" hasCustomPrompt="1"/>
          </p:nvPr>
        </p:nvSpPr>
        <p:spPr bwMode="auto">
          <a:xfrm>
            <a:off x="720804" y="2083596"/>
            <a:ext cx="8066367" cy="1793874"/>
          </a:xfrm>
          <a:noFill/>
        </p:spPr>
        <p:txBody>
          <a:bodyPr lIns="124821" tIns="78013" rIns="124821" bIns="78013" anchor="t" anchorCtr="0"/>
          <a:lstStyle>
            <a:lvl1pPr>
              <a:defRPr sz="5600" spc="-101"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718866" y="3877469"/>
            <a:ext cx="8068304" cy="1808668"/>
          </a:xfrm>
        </p:spPr>
        <p:txBody>
          <a:bodyPr tIns="93616" bIns="93616">
            <a:noAutofit/>
          </a:bodyPr>
          <a:lstStyle>
            <a:lvl1pPr marL="0" indent="0">
              <a:spcBef>
                <a:spcPts val="0"/>
              </a:spcBef>
              <a:spcAft>
                <a:spcPts val="2048"/>
              </a:spcAft>
              <a:buNone/>
              <a:defRPr sz="34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804" y="1206501"/>
            <a:ext cx="8066367" cy="448399"/>
          </a:xfrm>
        </p:spPr>
        <p:txBody>
          <a:bodyPr vert="horz" wrap="square" lIns="124821" tIns="78013" rIns="124821" bIns="78013" rtlCol="0">
            <a:spAutoFit/>
          </a:bodyPr>
          <a:lstStyle>
            <a:lvl1pPr marL="0" indent="0">
              <a:buNone/>
              <a:defRPr lang="en-US" sz="2100" spc="512" baseline="0" dirty="0">
                <a:solidFill>
                  <a:srgbClr val="FFFFFF"/>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309117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Header_Blu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8" name="Picture 7"/>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HeaderBlu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Header_Purpl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17889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_purp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Rectangle 1"/>
          <p:cNvSpPr/>
          <p:nvPr/>
        </p:nvSpPr>
        <p:spPr bwMode="auto">
          <a:xfrm>
            <a:off x="269170" y="2077802"/>
            <a:ext cx="6273339"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50" tIns="146841" rIns="183550" bIns="146841" numCol="1" spcCol="0" rtlCol="0" fromWordArt="0" anchor="t" anchorCtr="0" forceAA="0" compatLnSpc="1">
            <a:prstTxWarp prst="textNoShape">
              <a:avLst/>
            </a:prstTxWarp>
            <a:noAutofit/>
          </a:bodyPr>
          <a:lstStyle/>
          <a:p>
            <a:pPr algn="ctr" defTabSz="93588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432994" y="1239910"/>
            <a:ext cx="9115920" cy="3132667"/>
          </a:xfrm>
          <a:prstGeom prst="rect">
            <a:avLst/>
          </a:prstGeom>
        </p:spPr>
      </p:pic>
      <p:sp>
        <p:nvSpPr>
          <p:cNvPr id="9" name="TextBox 8"/>
          <p:cNvSpPr txBox="1"/>
          <p:nvPr/>
        </p:nvSpPr>
        <p:spPr>
          <a:xfrm>
            <a:off x="4312789" y="4928046"/>
            <a:ext cx="3351187" cy="913800"/>
          </a:xfrm>
          <a:prstGeom prst="rect">
            <a:avLst/>
          </a:prstGeom>
          <a:noFill/>
          <a:effectLst>
            <a:outerShdw blurRad="50800" dist="38100" dir="2700000" algn="tl" rotWithShape="0">
              <a:prstClr val="black">
                <a:alpha val="40000"/>
              </a:prstClr>
            </a:outerShdw>
          </a:effectLst>
        </p:spPr>
        <p:txBody>
          <a:bodyPr wrap="none" lIns="156026" tIns="124821" rIns="156026" bIns="124821" rtlCol="0">
            <a:spAutoFit/>
          </a:bodyPr>
          <a:lstStyle/>
          <a:p>
            <a:pPr marL="0" lvl="0" indent="0" algn="ctr">
              <a:buNone/>
            </a:pPr>
            <a:r>
              <a:rPr lang="en-US" sz="4300" b="1" dirty="0">
                <a:solidFill>
                  <a:srgbClr val="FFFFFF"/>
                </a:solidFill>
              </a:rPr>
              <a:t># D a t a 1 7</a:t>
            </a:r>
          </a:p>
        </p:txBody>
      </p:sp>
    </p:spTree>
    <p:extLst>
      <p:ext uri="{BB962C8B-B14F-4D97-AF65-F5344CB8AC3E}">
        <p14:creationId xmlns:p14="http://schemas.microsoft.com/office/powerpoint/2010/main" val="68874240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HeaderPurpl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HeaderPurpl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4006034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Header_Gree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2337001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HeaderGreen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1956346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ctionHeader_Red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3134836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HeaderRed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2320390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SectionHeader_Blu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0202028" y="323527"/>
            <a:ext cx="1724635" cy="592667"/>
          </a:xfrm>
          <a:prstGeom prst="rect">
            <a:avLst/>
          </a:prstGeom>
        </p:spPr>
      </p:pic>
    </p:spTree>
    <p:extLst>
      <p:ext uri="{BB962C8B-B14F-4D97-AF65-F5344CB8AC3E}">
        <p14:creationId xmlns:p14="http://schemas.microsoft.com/office/powerpoint/2010/main" val="26582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SectionHeaderPurpl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rgbClr val="150454"/>
                </a:solidFill>
              </a:defRPr>
            </a:lvl1pPr>
          </a:lstStyle>
          <a:p>
            <a:r>
              <a:rPr lang="en-US" dirty="0"/>
              <a:t>Section</a:t>
            </a:r>
          </a:p>
        </p:txBody>
      </p:sp>
      <p:pic>
        <p:nvPicPr>
          <p:cNvPr id="7" name="Picture 6"/>
          <p:cNvPicPr>
            <a:picLocks noChangeAspect="1"/>
          </p:cNvPicPr>
          <p:nvPr/>
        </p:nvPicPr>
        <p:blipFill>
          <a:blip r:embed="rId3"/>
          <a:stretch>
            <a:fillRect/>
          </a:stretch>
        </p:blipFill>
        <p:spPr>
          <a:xfrm>
            <a:off x="10201434" y="321154"/>
            <a:ext cx="1724635" cy="592667"/>
          </a:xfrm>
          <a:prstGeom prst="rect">
            <a:avLst/>
          </a:prstGeom>
        </p:spPr>
      </p:pic>
    </p:spTree>
    <p:extLst>
      <p:ext uri="{BB962C8B-B14F-4D97-AF65-F5344CB8AC3E}">
        <p14:creationId xmlns:p14="http://schemas.microsoft.com/office/powerpoint/2010/main" val="234793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2_SectionHeaderGreen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0208342" y="323527"/>
            <a:ext cx="1724635" cy="592667"/>
          </a:xfrm>
          <a:prstGeom prst="rect">
            <a:avLst/>
          </a:prstGeom>
        </p:spPr>
      </p:pic>
    </p:spTree>
    <p:extLst>
      <p:ext uri="{BB962C8B-B14F-4D97-AF65-F5344CB8AC3E}">
        <p14:creationId xmlns:p14="http://schemas.microsoft.com/office/powerpoint/2010/main" val="161392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HeaderBlue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rgbClr val="00BBC9"/>
                </a:solidFill>
              </a:defRPr>
            </a:lvl1pPr>
          </a:lstStyle>
          <a:p>
            <a:r>
              <a:rPr lang="en-US" dirty="0"/>
              <a:t>Section</a:t>
            </a:r>
          </a:p>
        </p:txBody>
      </p:sp>
      <p:pic>
        <p:nvPicPr>
          <p:cNvPr id="5" name="Picture 4"/>
          <p:cNvPicPr>
            <a:picLocks noChangeAspect="1"/>
          </p:cNvPicPr>
          <p:nvPr/>
        </p:nvPicPr>
        <p:blipFill>
          <a:blip r:embed="rId3"/>
          <a:stretch>
            <a:fillRect/>
          </a:stretch>
        </p:blipFill>
        <p:spPr>
          <a:xfrm>
            <a:off x="10202028" y="323527"/>
            <a:ext cx="1724635" cy="592667"/>
          </a:xfrm>
          <a:prstGeom prst="rect">
            <a:avLst/>
          </a:prstGeom>
        </p:spPr>
      </p:pic>
    </p:spTree>
    <p:extLst>
      <p:ext uri="{BB962C8B-B14F-4D97-AF65-F5344CB8AC3E}">
        <p14:creationId xmlns:p14="http://schemas.microsoft.com/office/powerpoint/2010/main" val="2357691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_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Rectangle 1"/>
          <p:cNvSpPr/>
          <p:nvPr/>
        </p:nvSpPr>
        <p:spPr bwMode="auto">
          <a:xfrm>
            <a:off x="269170" y="2077802"/>
            <a:ext cx="6273339"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50" tIns="146841" rIns="183550" bIns="146841" numCol="1" spcCol="0" rtlCol="0" fromWordArt="0" anchor="t" anchorCtr="0" forceAA="0" compatLnSpc="1">
            <a:prstTxWarp prst="textNoShape">
              <a:avLst/>
            </a:prstTxWarp>
            <a:noAutofit/>
          </a:bodyPr>
          <a:lstStyle/>
          <a:p>
            <a:pPr algn="ctr" defTabSz="93588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432994" y="1239910"/>
            <a:ext cx="9115920" cy="3132667"/>
          </a:xfrm>
          <a:prstGeom prst="rect">
            <a:avLst/>
          </a:prstGeom>
        </p:spPr>
      </p:pic>
      <p:sp>
        <p:nvSpPr>
          <p:cNvPr id="9" name="TextBox 8"/>
          <p:cNvSpPr txBox="1"/>
          <p:nvPr/>
        </p:nvSpPr>
        <p:spPr>
          <a:xfrm>
            <a:off x="4312789" y="4928046"/>
            <a:ext cx="3351187" cy="913800"/>
          </a:xfrm>
          <a:prstGeom prst="rect">
            <a:avLst/>
          </a:prstGeom>
          <a:noFill/>
          <a:effectLst>
            <a:outerShdw blurRad="50800" dist="38100" dir="2700000" algn="tl" rotWithShape="0">
              <a:prstClr val="black">
                <a:alpha val="40000"/>
              </a:prstClr>
            </a:outerShdw>
          </a:effectLst>
        </p:spPr>
        <p:txBody>
          <a:bodyPr wrap="none" lIns="156026" tIns="124821" rIns="156026" bIns="124821" rtlCol="0">
            <a:spAutoFit/>
          </a:bodyPr>
          <a:lstStyle/>
          <a:p>
            <a:pPr marL="0" lvl="0" indent="0" algn="ctr">
              <a:buNone/>
            </a:pPr>
            <a:r>
              <a:rPr lang="en-US" sz="4300" b="1" dirty="0">
                <a:solidFill>
                  <a:srgbClr val="FFFFFF"/>
                </a:solidFill>
              </a:rPr>
              <a:t># D a t a 1 7</a:t>
            </a:r>
          </a:p>
        </p:txBody>
      </p:sp>
    </p:spTree>
    <p:extLst>
      <p:ext uri="{BB962C8B-B14F-4D97-AF65-F5344CB8AC3E}">
        <p14:creationId xmlns:p14="http://schemas.microsoft.com/office/powerpoint/2010/main" val="344682279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SectionHeaderRed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chemeClr val="accent5"/>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0199923" y="323527"/>
            <a:ext cx="1724635" cy="592667"/>
          </a:xfrm>
          <a:prstGeom prst="rect">
            <a:avLst/>
          </a:prstGeom>
        </p:spPr>
      </p:pic>
    </p:spTree>
    <p:extLst>
      <p:ext uri="{BB962C8B-B14F-4D97-AF65-F5344CB8AC3E}">
        <p14:creationId xmlns:p14="http://schemas.microsoft.com/office/powerpoint/2010/main" val="1365231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ctionHeaderGreen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33687" y="2870812"/>
            <a:ext cx="10754469" cy="1154746"/>
          </a:xfrm>
          <a:noFill/>
        </p:spPr>
        <p:txBody>
          <a:bodyPr wrap="square" tIns="78013" bIns="78013" anchor="t" anchorCtr="0">
            <a:spAutoFit/>
          </a:bodyPr>
          <a:lstStyle>
            <a:lvl1pPr>
              <a:defRPr sz="7200" spc="-101" baseline="0">
                <a:solidFill>
                  <a:schemeClr val="accent2"/>
                </a:solidFill>
              </a:defRPr>
            </a:lvl1pPr>
          </a:lstStyle>
          <a:p>
            <a:r>
              <a:rPr lang="en-US" dirty="0"/>
              <a:t>Section</a:t>
            </a:r>
          </a:p>
        </p:txBody>
      </p:sp>
      <p:pic>
        <p:nvPicPr>
          <p:cNvPr id="5" name="Picture 4"/>
          <p:cNvPicPr>
            <a:picLocks noChangeAspect="1"/>
          </p:cNvPicPr>
          <p:nvPr/>
        </p:nvPicPr>
        <p:blipFill>
          <a:blip r:embed="rId3"/>
          <a:stretch>
            <a:fillRect/>
          </a:stretch>
        </p:blipFill>
        <p:spPr>
          <a:xfrm>
            <a:off x="10196520" y="323527"/>
            <a:ext cx="1724635" cy="592667"/>
          </a:xfrm>
          <a:prstGeom prst="rect">
            <a:avLst/>
          </a:prstGeom>
        </p:spPr>
      </p:pic>
    </p:spTree>
    <p:extLst>
      <p:ext uri="{BB962C8B-B14F-4D97-AF65-F5344CB8AC3E}">
        <p14:creationId xmlns:p14="http://schemas.microsoft.com/office/powerpoint/2010/main" val="1365231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51374"/>
          </a:xfrm>
        </p:spPr>
        <p:txBody>
          <a:bodyPr/>
          <a:lstStyle>
            <a:lvl1pPr marL="0" indent="0">
              <a:spcBef>
                <a:spcPts val="1024"/>
              </a:spcBef>
              <a:buNone/>
              <a:defRPr>
                <a:gradFill>
                  <a:gsLst>
                    <a:gs pos="57576">
                      <a:schemeClr val="tx1"/>
                    </a:gs>
                    <a:gs pos="35000">
                      <a:schemeClr val="tx1"/>
                    </a:gs>
                  </a:gsLst>
                  <a:lin ang="5400000" scaled="0"/>
                </a:gradFill>
                <a:latin typeface="+mn-lt"/>
              </a:defRPr>
            </a:lvl1pPr>
            <a:lvl2pPr marL="292549" indent="-292549">
              <a:spcBef>
                <a:spcPts val="512"/>
              </a:spcBef>
              <a:buFont typeface="Arial"/>
              <a:buChar char="•"/>
              <a:defRPr sz="2100">
                <a:gradFill>
                  <a:gsLst>
                    <a:gs pos="57576">
                      <a:schemeClr val="tx1"/>
                    </a:gs>
                    <a:gs pos="35000">
                      <a:schemeClr val="tx1"/>
                    </a:gs>
                  </a:gsLst>
                  <a:lin ang="5400000" scaled="0"/>
                </a:gradFill>
              </a:defRPr>
            </a:lvl2pPr>
            <a:lvl3pPr marL="521985" indent="-292549">
              <a:spcBef>
                <a:spcPts val="512"/>
              </a:spcBef>
              <a:buFont typeface="Arial"/>
              <a:buChar char="•"/>
              <a:defRPr sz="2100">
                <a:gradFill>
                  <a:gsLst>
                    <a:gs pos="57576">
                      <a:schemeClr val="tx1"/>
                    </a:gs>
                    <a:gs pos="35000">
                      <a:schemeClr val="tx1"/>
                    </a:gs>
                  </a:gsLst>
                  <a:lin ang="5400000" scaled="0"/>
                </a:gradFill>
              </a:defRPr>
            </a:lvl3pPr>
            <a:lvl4pPr marL="751421" indent="-292549">
              <a:spcBef>
                <a:spcPts val="512"/>
              </a:spcBef>
              <a:buFont typeface="Arial"/>
              <a:buChar char="•"/>
              <a:defRPr sz="2100">
                <a:gradFill>
                  <a:gsLst>
                    <a:gs pos="57576">
                      <a:schemeClr val="tx1"/>
                    </a:gs>
                    <a:gs pos="35000">
                      <a:schemeClr val="tx1"/>
                    </a:gs>
                  </a:gsLst>
                  <a:lin ang="5400000" scaled="0"/>
                </a:gradFill>
              </a:defRPr>
            </a:lvl4pPr>
            <a:lvl5pPr marL="980857" indent="-292549">
              <a:spcBef>
                <a:spcPts val="512"/>
              </a:spcBef>
              <a:buFont typeface="Arial"/>
              <a:buChar char="•"/>
              <a:defRPr sz="21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Simple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6"/>
            <a:ext cx="5253276" cy="1951374"/>
          </a:xfrm>
        </p:spPr>
        <p:txBody>
          <a:bodyPr/>
          <a:lstStyle>
            <a:lvl1pPr marL="0" indent="0">
              <a:spcBef>
                <a:spcPts val="1024"/>
              </a:spcBef>
              <a:buNone/>
              <a:defRPr>
                <a:gradFill>
                  <a:gsLst>
                    <a:gs pos="57576">
                      <a:schemeClr val="tx1"/>
                    </a:gs>
                    <a:gs pos="35000">
                      <a:schemeClr val="tx1"/>
                    </a:gs>
                  </a:gsLst>
                  <a:lin ang="5400000" scaled="0"/>
                </a:gradFill>
                <a:latin typeface="+mn-lt"/>
              </a:defRPr>
            </a:lvl1pPr>
            <a:lvl2pPr marL="292549" indent="-292549">
              <a:spcBef>
                <a:spcPts val="512"/>
              </a:spcBef>
              <a:buFont typeface="Arial"/>
              <a:buChar char="•"/>
              <a:defRPr sz="2100">
                <a:gradFill>
                  <a:gsLst>
                    <a:gs pos="57576">
                      <a:schemeClr val="tx1"/>
                    </a:gs>
                    <a:gs pos="35000">
                      <a:schemeClr val="tx1"/>
                    </a:gs>
                  </a:gsLst>
                  <a:lin ang="5400000" scaled="0"/>
                </a:gradFill>
              </a:defRPr>
            </a:lvl2pPr>
            <a:lvl3pPr marL="521985" indent="-292549">
              <a:spcBef>
                <a:spcPts val="512"/>
              </a:spcBef>
              <a:buFont typeface="Arial"/>
              <a:buChar char="•"/>
              <a:defRPr sz="2100">
                <a:gradFill>
                  <a:gsLst>
                    <a:gs pos="57576">
                      <a:schemeClr val="tx1"/>
                    </a:gs>
                    <a:gs pos="35000">
                      <a:schemeClr val="tx1"/>
                    </a:gs>
                  </a:gsLst>
                  <a:lin ang="5400000" scaled="0"/>
                </a:gradFill>
              </a:defRPr>
            </a:lvl3pPr>
            <a:lvl4pPr marL="751421" indent="-292549">
              <a:spcBef>
                <a:spcPts val="512"/>
              </a:spcBef>
              <a:buFont typeface="Arial"/>
              <a:buChar char="•"/>
              <a:defRPr sz="2100">
                <a:gradFill>
                  <a:gsLst>
                    <a:gs pos="57576">
                      <a:schemeClr val="tx1"/>
                    </a:gs>
                    <a:gs pos="35000">
                      <a:schemeClr val="tx1"/>
                    </a:gs>
                  </a:gsLst>
                  <a:lin ang="5400000" scaled="0"/>
                </a:gradFill>
              </a:defRPr>
            </a:lvl4pPr>
            <a:lvl5pPr marL="980857" indent="-292549">
              <a:spcBef>
                <a:spcPts val="512"/>
              </a:spcBef>
              <a:buFont typeface="Arial"/>
              <a:buChar char="•"/>
              <a:defRPr sz="21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1"/>
          </p:nvPr>
        </p:nvSpPr>
        <p:spPr>
          <a:xfrm>
            <a:off x="6274249" y="1189176"/>
            <a:ext cx="5253276" cy="1951374"/>
          </a:xfrm>
        </p:spPr>
        <p:txBody>
          <a:bodyPr/>
          <a:lstStyle>
            <a:lvl1pPr marL="0" indent="0">
              <a:spcBef>
                <a:spcPts val="1024"/>
              </a:spcBef>
              <a:buNone/>
              <a:defRPr>
                <a:gradFill>
                  <a:gsLst>
                    <a:gs pos="57576">
                      <a:schemeClr val="tx1"/>
                    </a:gs>
                    <a:gs pos="35000">
                      <a:schemeClr val="tx1"/>
                    </a:gs>
                  </a:gsLst>
                  <a:lin ang="5400000" scaled="0"/>
                </a:gradFill>
                <a:latin typeface="+mn-lt"/>
              </a:defRPr>
            </a:lvl1pPr>
            <a:lvl2pPr marL="292549" indent="-292549">
              <a:spcBef>
                <a:spcPts val="512"/>
              </a:spcBef>
              <a:buFont typeface="Arial"/>
              <a:buChar char="•"/>
              <a:defRPr sz="2100">
                <a:gradFill>
                  <a:gsLst>
                    <a:gs pos="57576">
                      <a:schemeClr val="tx1"/>
                    </a:gs>
                    <a:gs pos="35000">
                      <a:schemeClr val="tx1"/>
                    </a:gs>
                  </a:gsLst>
                  <a:lin ang="5400000" scaled="0"/>
                </a:gradFill>
              </a:defRPr>
            </a:lvl2pPr>
            <a:lvl3pPr marL="521985" indent="-292549">
              <a:spcBef>
                <a:spcPts val="512"/>
              </a:spcBef>
              <a:buFont typeface="Arial"/>
              <a:buChar char="•"/>
              <a:defRPr sz="2100">
                <a:gradFill>
                  <a:gsLst>
                    <a:gs pos="57576">
                      <a:schemeClr val="tx1"/>
                    </a:gs>
                    <a:gs pos="35000">
                      <a:schemeClr val="tx1"/>
                    </a:gs>
                  </a:gsLst>
                  <a:lin ang="5400000" scaled="0"/>
                </a:gradFill>
              </a:defRPr>
            </a:lvl3pPr>
            <a:lvl4pPr marL="751421" indent="-292549">
              <a:spcBef>
                <a:spcPts val="512"/>
              </a:spcBef>
              <a:buFont typeface="Arial"/>
              <a:buChar char="•"/>
              <a:defRPr sz="2100">
                <a:gradFill>
                  <a:gsLst>
                    <a:gs pos="57576">
                      <a:schemeClr val="tx1"/>
                    </a:gs>
                    <a:gs pos="35000">
                      <a:schemeClr val="tx1"/>
                    </a:gs>
                  </a:gsLst>
                  <a:lin ang="5400000" scaled="0"/>
                </a:gradFill>
              </a:defRPr>
            </a:lvl4pPr>
            <a:lvl5pPr marL="980857" indent="-292549">
              <a:spcBef>
                <a:spcPts val="512"/>
              </a:spcBef>
              <a:buFont typeface="Arial"/>
              <a:buChar char="•"/>
              <a:defRPr sz="21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239518" y="1189177"/>
            <a:ext cx="5680139" cy="4480844"/>
          </a:xfrm>
        </p:spPr>
        <p:txBody>
          <a:bodyPr>
            <a:normAutofit/>
          </a:bodyPr>
          <a:lstStyle>
            <a:lvl1pPr marL="0" indent="0">
              <a:spcBef>
                <a:spcPts val="1024"/>
              </a:spcBef>
              <a:buNone/>
              <a:defRPr>
                <a:gradFill>
                  <a:gsLst>
                    <a:gs pos="57576">
                      <a:schemeClr val="tx1"/>
                    </a:gs>
                    <a:gs pos="35000">
                      <a:schemeClr val="tx1"/>
                    </a:gs>
                  </a:gsLst>
                  <a:lin ang="5400000" scaled="0"/>
                </a:gradFill>
                <a:latin typeface="+mn-lt"/>
              </a:defRPr>
            </a:lvl1pPr>
            <a:lvl2pPr marL="292549" indent="-292549">
              <a:spcBef>
                <a:spcPts val="512"/>
              </a:spcBef>
              <a:buFont typeface="Arial"/>
              <a:buChar char="•"/>
              <a:defRPr sz="2100">
                <a:gradFill>
                  <a:gsLst>
                    <a:gs pos="57576">
                      <a:schemeClr val="tx1"/>
                    </a:gs>
                    <a:gs pos="35000">
                      <a:schemeClr val="tx1"/>
                    </a:gs>
                  </a:gsLst>
                  <a:lin ang="5400000" scaled="0"/>
                </a:gradFill>
              </a:defRPr>
            </a:lvl2pPr>
            <a:lvl3pPr marL="521985" indent="-292549">
              <a:spcBef>
                <a:spcPts val="512"/>
              </a:spcBef>
              <a:buFont typeface="Arial"/>
              <a:buChar char="•"/>
              <a:defRPr sz="2100">
                <a:gradFill>
                  <a:gsLst>
                    <a:gs pos="57576">
                      <a:schemeClr val="tx1"/>
                    </a:gs>
                    <a:gs pos="35000">
                      <a:schemeClr val="tx1"/>
                    </a:gs>
                  </a:gsLst>
                  <a:lin ang="5400000" scaled="0"/>
                </a:gradFill>
              </a:defRPr>
            </a:lvl3pPr>
            <a:lvl4pPr marL="751421" indent="-292549">
              <a:spcBef>
                <a:spcPts val="512"/>
              </a:spcBef>
              <a:buFont typeface="Arial"/>
              <a:buChar char="•"/>
              <a:defRPr sz="2100">
                <a:gradFill>
                  <a:gsLst>
                    <a:gs pos="57576">
                      <a:schemeClr val="tx1"/>
                    </a:gs>
                    <a:gs pos="35000">
                      <a:schemeClr val="tx1"/>
                    </a:gs>
                  </a:gsLst>
                  <a:lin ang="5400000" scaled="0"/>
                </a:gradFill>
              </a:defRPr>
            </a:lvl4pPr>
            <a:lvl5pPr marL="980857" indent="-292549">
              <a:spcBef>
                <a:spcPts val="512"/>
              </a:spcBef>
              <a:buFont typeface="Arial"/>
              <a:buChar char="•"/>
              <a:defRPr sz="21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sz="quarter" idx="16"/>
          </p:nvPr>
        </p:nvSpPr>
        <p:spPr>
          <a:xfrm>
            <a:off x="269171" y="2735913"/>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7" name="Text Placeholder 2"/>
          <p:cNvSpPr>
            <a:spLocks noGrp="1"/>
          </p:cNvSpPr>
          <p:nvPr>
            <p:ph type="body" sz="quarter" idx="13"/>
          </p:nvPr>
        </p:nvSpPr>
        <p:spPr>
          <a:xfrm>
            <a:off x="270861" y="1189176"/>
            <a:ext cx="5686339" cy="81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6026" tIns="0" bIns="0" rtlCol="0" anchor="ctr">
            <a:normAutofit/>
          </a:bodyPr>
          <a:lstStyle>
            <a:lvl1pPr marL="0" indent="0">
              <a:buNone/>
              <a:defRPr lang="en-US" sz="2700" smtClean="0">
                <a:solidFill>
                  <a:schemeClr val="bg1"/>
                </a:solidFill>
                <a:latin typeface="+mn-lt"/>
              </a:defRPr>
            </a:lvl1pPr>
            <a:lvl2pPr marL="208952" indent="0">
              <a:buNone/>
              <a:defRPr lang="en-US" sz="2200" smtClean="0">
                <a:solidFill>
                  <a:schemeClr val="lt1"/>
                </a:solidFill>
              </a:defRPr>
            </a:lvl2pPr>
            <a:lvl3pPr marL="835812" indent="0">
              <a:buNone/>
              <a:defRPr lang="en-US" sz="2200" smtClean="0">
                <a:solidFill>
                  <a:schemeClr val="lt1"/>
                </a:solidFill>
              </a:defRPr>
            </a:lvl3pPr>
            <a:lvl4pPr marL="1393019" indent="0">
              <a:buNone/>
              <a:defRPr lang="en-US" sz="2200" smtClean="0">
                <a:solidFill>
                  <a:schemeClr val="lt1"/>
                </a:solidFill>
              </a:defRPr>
            </a:lvl4pPr>
            <a:lvl5pPr marL="1950226" indent="0">
              <a:buNone/>
              <a:defRPr lang="en-US" sz="2200">
                <a:solidFill>
                  <a:schemeClr val="lt1"/>
                </a:solidFill>
              </a:defRPr>
            </a:lvl5pPr>
          </a:lstStyle>
          <a:p>
            <a:pPr marL="0" lvl="0"/>
            <a:r>
              <a:rPr lang="en-US"/>
              <a:t>Click to edit Master text styles</a:t>
            </a:r>
          </a:p>
        </p:txBody>
      </p:sp>
      <p:sp>
        <p:nvSpPr>
          <p:cNvPr id="8" name="Text Placeholder 2"/>
          <p:cNvSpPr>
            <a:spLocks noGrp="1"/>
          </p:cNvSpPr>
          <p:nvPr>
            <p:ph type="body" sz="quarter" idx="15"/>
          </p:nvPr>
        </p:nvSpPr>
        <p:spPr>
          <a:xfrm>
            <a:off x="269171" y="2095500"/>
            <a:ext cx="5686339" cy="542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6026" tIns="0" bIns="0" rtlCol="0" anchor="ctr">
            <a:normAutofit/>
          </a:bodyPr>
          <a:lstStyle>
            <a:lvl1pPr marL="0" indent="0">
              <a:buNone/>
              <a:defRPr lang="en-US" sz="2400" dirty="0" smtClean="0">
                <a:solidFill>
                  <a:srgbClr val="013B4E"/>
                </a:solidFill>
              </a:defRPr>
            </a:lvl1pPr>
          </a:lstStyle>
          <a:p>
            <a:pPr marL="0" lvl="0"/>
            <a:r>
              <a:rPr lang="en-US"/>
              <a:t>Click to edit Master text styles</a:t>
            </a:r>
          </a:p>
        </p:txBody>
      </p:sp>
      <p:sp>
        <p:nvSpPr>
          <p:cNvPr id="9" name="Text Placeholder 2"/>
          <p:cNvSpPr>
            <a:spLocks noGrp="1"/>
          </p:cNvSpPr>
          <p:nvPr>
            <p:ph type="body" sz="quarter" idx="17"/>
          </p:nvPr>
        </p:nvSpPr>
        <p:spPr>
          <a:xfrm>
            <a:off x="269171" y="3245480"/>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0" name="Text Placeholder 2"/>
          <p:cNvSpPr>
            <a:spLocks noGrp="1"/>
          </p:cNvSpPr>
          <p:nvPr>
            <p:ph type="body" sz="quarter" idx="18"/>
          </p:nvPr>
        </p:nvSpPr>
        <p:spPr>
          <a:xfrm>
            <a:off x="269171" y="3755048"/>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1" name="Text Placeholder 2"/>
          <p:cNvSpPr>
            <a:spLocks noGrp="1"/>
          </p:cNvSpPr>
          <p:nvPr>
            <p:ph type="body" sz="quarter" idx="19"/>
          </p:nvPr>
        </p:nvSpPr>
        <p:spPr>
          <a:xfrm>
            <a:off x="269171" y="4264615"/>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2" name="Text Placeholder 2"/>
          <p:cNvSpPr>
            <a:spLocks noGrp="1"/>
          </p:cNvSpPr>
          <p:nvPr>
            <p:ph type="body" sz="quarter" idx="20"/>
          </p:nvPr>
        </p:nvSpPr>
        <p:spPr>
          <a:xfrm>
            <a:off x="269171" y="4774183"/>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3" name="Text Placeholder 2"/>
          <p:cNvSpPr>
            <a:spLocks noGrp="1"/>
          </p:cNvSpPr>
          <p:nvPr>
            <p:ph type="body" sz="quarter" idx="21"/>
          </p:nvPr>
        </p:nvSpPr>
        <p:spPr>
          <a:xfrm>
            <a:off x="269171" y="5283748"/>
            <a:ext cx="568633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56026" tIns="0" bIns="0" rtlCol="0" anchor="ctr" anchorCtr="0">
            <a:normAutofit/>
          </a:bodyPr>
          <a:lstStyle>
            <a:lvl1pPr marL="0" indent="0">
              <a:buNone/>
              <a:defRPr lang="en-US" sz="17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5" name="Text Placeholder 2"/>
          <p:cNvSpPr>
            <a:spLocks noGrp="1"/>
          </p:cNvSpPr>
          <p:nvPr>
            <p:ph type="body" sz="quarter" idx="14"/>
          </p:nvPr>
        </p:nvSpPr>
        <p:spPr>
          <a:xfrm>
            <a:off x="6232899" y="1189176"/>
            <a:ext cx="5683040" cy="810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56026" tIns="0" rIns="124821" bIns="0" rtlCol="0" anchor="ctr">
            <a:normAutofit/>
          </a:bodyPr>
          <a:lstStyle>
            <a:lvl1pPr>
              <a:defRPr lang="en-US" sz="2700" dirty="0" smtClean="0">
                <a:solidFill>
                  <a:schemeClr val="bg1"/>
                </a:solidFill>
                <a:latin typeface="+mn-lt"/>
              </a:defRPr>
            </a:lvl1pPr>
          </a:lstStyle>
          <a:p>
            <a:pPr marL="0" lvl="0" indent="0">
              <a:buNone/>
            </a:pPr>
            <a:r>
              <a:rPr lang="en-US"/>
              <a:t>Click to edit Master text styles</a:t>
            </a:r>
          </a:p>
        </p:txBody>
      </p:sp>
      <p:sp>
        <p:nvSpPr>
          <p:cNvPr id="14" name="Content Placeholder 39"/>
          <p:cNvSpPr>
            <a:spLocks noGrp="1"/>
          </p:cNvSpPr>
          <p:nvPr>
            <p:ph sz="quarter" idx="22" hasCustomPrompt="1"/>
          </p:nvPr>
        </p:nvSpPr>
        <p:spPr>
          <a:xfrm>
            <a:off x="6232899" y="2095498"/>
            <a:ext cx="5683040" cy="450560"/>
          </a:xfrm>
          <a:prstGeom prst="rect">
            <a:avLst/>
          </a:prstGeom>
          <a:noFill/>
        </p:spPr>
        <p:txBody>
          <a:bodyPr lIns="156026" tIns="117019" bIns="0"/>
          <a:lstStyle>
            <a:lvl1pPr marL="0" indent="0">
              <a:buFont typeface="Arial"/>
              <a:buNone/>
              <a:defRPr sz="2400">
                <a:gradFill>
                  <a:gsLst>
                    <a:gs pos="1250">
                      <a:srgbClr val="FFFFFF"/>
                    </a:gs>
                    <a:gs pos="100000">
                      <a:srgbClr val="FFFFFF"/>
                    </a:gs>
                  </a:gsLst>
                  <a:lin ang="5400000" scaled="0"/>
                </a:gradFill>
                <a:latin typeface="+mn-lt"/>
              </a:defRPr>
            </a:lvl1pPr>
            <a:lvl2pPr marL="849756" indent="-292549">
              <a:buFont typeface="Arial"/>
              <a:buChar char="•"/>
              <a:defRPr sz="2100">
                <a:solidFill>
                  <a:srgbClr val="013B4E"/>
                </a:solidFill>
              </a:defRPr>
            </a:lvl2pPr>
            <a:lvl3pPr marL="1406964" indent="-292549">
              <a:buFont typeface="Arial"/>
              <a:buChar char="•"/>
              <a:defRPr sz="2100">
                <a:solidFill>
                  <a:srgbClr val="013B4E"/>
                </a:solidFill>
              </a:defRPr>
            </a:lvl3pPr>
            <a:lvl4pPr marL="1964172" indent="-292549">
              <a:buFont typeface="Arial"/>
              <a:buChar char="•"/>
              <a:defRPr sz="2100">
                <a:solidFill>
                  <a:srgbClr val="013B4E"/>
                </a:solidFill>
              </a:defRPr>
            </a:lvl4pPr>
            <a:lvl5pPr marL="2521379" indent="-292549">
              <a:buFont typeface="Arial"/>
              <a:buChar char="•"/>
              <a:defRPr sz="21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34966177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Blee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1"/>
            <a:ext cx="12188826" cy="531498"/>
          </a:xfrm>
        </p:spPr>
        <p:txBody>
          <a:bodyPr/>
          <a:lstStyle/>
          <a:p>
            <a:r>
              <a:rPr lang="en-US" dirty="0"/>
              <a:t>Tap icon to insert image</a:t>
            </a:r>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536964" y="291043"/>
            <a:ext cx="11651861" cy="898261"/>
          </a:xfrm>
        </p:spPr>
        <p:txBody>
          <a:bodyPr/>
          <a:lstStyle/>
          <a:p>
            <a:r>
              <a:rPr lang="en-US" dirty="0"/>
              <a:t>Sample Code Slide</a:t>
            </a:r>
          </a:p>
        </p:txBody>
      </p:sp>
      <p:sp>
        <p:nvSpPr>
          <p:cNvPr id="4" name="Text Placeholder 2"/>
          <p:cNvSpPr>
            <a:spLocks noGrp="1"/>
          </p:cNvSpPr>
          <p:nvPr>
            <p:ph type="body" sz="quarter" idx="4294967295"/>
          </p:nvPr>
        </p:nvSpPr>
        <p:spPr>
          <a:xfrm>
            <a:off x="571353" y="1189302"/>
            <a:ext cx="11077865" cy="1868274"/>
          </a:xfrm>
        </p:spPr>
        <p:txBody>
          <a:bodyPr/>
          <a:lstStyle>
            <a:lvl1pPr>
              <a:defRPr sz="2100"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100" b="0" dirty="0">
              <a:solidFill>
                <a:schemeClr val="tx1"/>
              </a:solidFill>
              <a:latin typeface="Arial"/>
              <a:cs typeface="Arial"/>
            </a:endParaRP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de Revers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idx="4294967295" hasCustomPrompt="1"/>
          </p:nvPr>
        </p:nvSpPr>
        <p:spPr>
          <a:xfrm>
            <a:off x="536964" y="291043"/>
            <a:ext cx="11651861" cy="898261"/>
          </a:xfrm>
        </p:spPr>
        <p:txBody>
          <a:bodyPr/>
          <a:lstStyle>
            <a:lvl1pPr>
              <a:defRPr>
                <a:solidFill>
                  <a:srgbClr val="00BBC9"/>
                </a:solidFill>
              </a:defRPr>
            </a:lvl1pPr>
          </a:lstStyle>
          <a:p>
            <a:r>
              <a:rPr lang="en-US" dirty="0"/>
              <a:t>Sample Code Slide </a:t>
            </a:r>
          </a:p>
        </p:txBody>
      </p:sp>
      <p:sp>
        <p:nvSpPr>
          <p:cNvPr id="7" name="Text Placeholder 2"/>
          <p:cNvSpPr>
            <a:spLocks noGrp="1"/>
          </p:cNvSpPr>
          <p:nvPr>
            <p:ph type="body" sz="quarter" idx="4294967295"/>
          </p:nvPr>
        </p:nvSpPr>
        <p:spPr>
          <a:xfrm>
            <a:off x="571353" y="1189302"/>
            <a:ext cx="11077865" cy="1951374"/>
          </a:xfrm>
        </p:spPr>
        <p:txBody>
          <a:bodyPr/>
          <a:lstStyle>
            <a:lvl1pPr>
              <a:defRPr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100" b="0"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10732981" y="288053"/>
            <a:ext cx="1226471" cy="421473"/>
          </a:xfrm>
          <a:prstGeom prst="rect">
            <a:avLst/>
          </a:prstGeom>
        </p:spPr>
      </p:pic>
    </p:spTree>
    <p:extLst>
      <p:ext uri="{BB962C8B-B14F-4D97-AF65-F5344CB8AC3E}">
        <p14:creationId xmlns:p14="http://schemas.microsoft.com/office/powerpoint/2010/main" val="1480787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_Gree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Rectangle 1"/>
          <p:cNvSpPr/>
          <p:nvPr/>
        </p:nvSpPr>
        <p:spPr bwMode="auto">
          <a:xfrm>
            <a:off x="269170" y="2077802"/>
            <a:ext cx="6273339"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50" tIns="146841" rIns="183550" bIns="146841" numCol="1" spcCol="0" rtlCol="0" fromWordArt="0" anchor="t" anchorCtr="0" forceAA="0" compatLnSpc="1">
            <a:prstTxWarp prst="textNoShape">
              <a:avLst/>
            </a:prstTxWarp>
            <a:noAutofit/>
          </a:bodyPr>
          <a:lstStyle/>
          <a:p>
            <a:pPr algn="ctr" defTabSz="93588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432994" y="1239910"/>
            <a:ext cx="9115920" cy="3132667"/>
          </a:xfrm>
          <a:prstGeom prst="rect">
            <a:avLst/>
          </a:prstGeom>
        </p:spPr>
      </p:pic>
      <p:sp>
        <p:nvSpPr>
          <p:cNvPr id="9" name="TextBox 8"/>
          <p:cNvSpPr txBox="1"/>
          <p:nvPr/>
        </p:nvSpPr>
        <p:spPr>
          <a:xfrm>
            <a:off x="4312789" y="4928046"/>
            <a:ext cx="3351187" cy="913800"/>
          </a:xfrm>
          <a:prstGeom prst="rect">
            <a:avLst/>
          </a:prstGeom>
          <a:noFill/>
          <a:effectLst>
            <a:outerShdw blurRad="50800" dist="38100" dir="2700000" algn="tl" rotWithShape="0">
              <a:prstClr val="black">
                <a:alpha val="40000"/>
              </a:prstClr>
            </a:outerShdw>
          </a:effectLst>
        </p:spPr>
        <p:txBody>
          <a:bodyPr wrap="none" lIns="156026" tIns="124821" rIns="156026" bIns="124821" rtlCol="0">
            <a:spAutoFit/>
          </a:bodyPr>
          <a:lstStyle/>
          <a:p>
            <a:pPr marL="0" lvl="0" indent="0" algn="ctr">
              <a:buNone/>
            </a:pPr>
            <a:r>
              <a:rPr lang="en-US" sz="4300" b="1" dirty="0">
                <a:solidFill>
                  <a:srgbClr val="FFFFFF"/>
                </a:solidFill>
              </a:rPr>
              <a:t># D a t a 1 7</a:t>
            </a:r>
          </a:p>
        </p:txBody>
      </p:sp>
    </p:spTree>
    <p:extLst>
      <p:ext uri="{BB962C8B-B14F-4D97-AF65-F5344CB8AC3E}">
        <p14:creationId xmlns:p14="http://schemas.microsoft.com/office/powerpoint/2010/main" val="12077000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hit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442599" y="382653"/>
            <a:ext cx="1460418" cy="501869"/>
          </a:xfrm>
          <a:prstGeom prst="rect">
            <a:avLst/>
          </a:prstGeom>
        </p:spPr>
      </p:pic>
      <p:sp>
        <p:nvSpPr>
          <p:cNvPr id="6" name="Title 4"/>
          <p:cNvSpPr>
            <a:spLocks noGrp="1"/>
          </p:cNvSpPr>
          <p:nvPr>
            <p:ph type="title"/>
          </p:nvPr>
        </p:nvSpPr>
        <p:spPr>
          <a:xfrm>
            <a:off x="621395" y="2461534"/>
            <a:ext cx="9860771" cy="899665"/>
          </a:xfrm>
        </p:spPr>
        <p:txBody>
          <a:bodyPr/>
          <a:lstStyle>
            <a:lvl1pPr algn="l">
              <a:defRPr sz="5600">
                <a:solidFill>
                  <a:srgbClr val="00BBC9"/>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621393" y="4774409"/>
            <a:ext cx="9861098" cy="448399"/>
          </a:xfrm>
        </p:spPr>
        <p:txBody>
          <a:bodyPr/>
          <a:lstStyle>
            <a:lvl1pPr marL="0" indent="0">
              <a:buNone/>
              <a:defRPr sz="2100">
                <a:solidFill>
                  <a:srgbClr val="150454"/>
                </a:solidFill>
                <a:latin typeface="+mn-lt"/>
              </a:defRPr>
            </a:lvl1pPr>
            <a:lvl2pPr marL="344155" indent="0">
              <a:buNone/>
              <a:defRPr>
                <a:gradFill>
                  <a:gsLst>
                    <a:gs pos="1250">
                      <a:schemeClr val="bg1"/>
                    </a:gs>
                    <a:gs pos="100000">
                      <a:schemeClr val="bg1"/>
                    </a:gs>
                  </a:gsLst>
                  <a:lin ang="5400000" scaled="0"/>
                </a:gradFill>
              </a:defRPr>
            </a:lvl2pPr>
            <a:lvl3pPr marL="573590" indent="0">
              <a:buNone/>
              <a:defRPr>
                <a:gradFill>
                  <a:gsLst>
                    <a:gs pos="1250">
                      <a:schemeClr val="bg1"/>
                    </a:gs>
                    <a:gs pos="100000">
                      <a:schemeClr val="bg1"/>
                    </a:gs>
                  </a:gsLst>
                  <a:lin ang="5400000" scaled="0"/>
                </a:gradFill>
              </a:defRPr>
            </a:lvl3pPr>
            <a:lvl4pPr marL="803027" indent="0">
              <a:buNone/>
              <a:defRPr>
                <a:gradFill>
                  <a:gsLst>
                    <a:gs pos="1250">
                      <a:schemeClr val="bg1"/>
                    </a:gs>
                    <a:gs pos="100000">
                      <a:schemeClr val="bg1"/>
                    </a:gs>
                  </a:gsLst>
                  <a:lin ang="5400000" scaled="0"/>
                </a:gradFill>
              </a:defRPr>
            </a:lvl4pPr>
            <a:lvl5pPr marL="10324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9" name="Picture 8"/>
          <p:cNvPicPr>
            <a:picLocks noChangeAspect="1"/>
          </p:cNvPicPr>
          <p:nvPr/>
        </p:nvPicPr>
        <p:blipFill>
          <a:blip r:embed="rId4"/>
          <a:stretch>
            <a:fillRect/>
          </a:stretch>
        </p:blipFill>
        <p:spPr>
          <a:xfrm>
            <a:off x="739804" y="1519565"/>
            <a:ext cx="547383" cy="366588"/>
          </a:xfrm>
          <a:prstGeom prst="rect">
            <a:avLst/>
          </a:prstGeom>
        </p:spPr>
      </p:pic>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Quot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1395" y="2461534"/>
            <a:ext cx="9860771" cy="899665"/>
          </a:xfrm>
        </p:spPr>
        <p:txBody>
          <a:bodyPr/>
          <a:lstStyle>
            <a:lvl1pPr algn="l">
              <a:defRPr sz="5600">
                <a:solidFill>
                  <a:srgbClr val="00BBC9"/>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621393" y="4774409"/>
            <a:ext cx="9861098" cy="448399"/>
          </a:xfrm>
        </p:spPr>
        <p:txBody>
          <a:bodyPr/>
          <a:lstStyle>
            <a:lvl1pPr marL="0" indent="0">
              <a:buNone/>
              <a:defRPr sz="2100">
                <a:gradFill>
                  <a:gsLst>
                    <a:gs pos="1250">
                      <a:schemeClr val="bg1"/>
                    </a:gs>
                    <a:gs pos="100000">
                      <a:schemeClr val="bg1"/>
                    </a:gs>
                  </a:gsLst>
                  <a:lin ang="5400000" scaled="0"/>
                </a:gradFill>
                <a:latin typeface="+mn-lt"/>
              </a:defRPr>
            </a:lvl1pPr>
            <a:lvl2pPr marL="344155" indent="0">
              <a:buNone/>
              <a:defRPr>
                <a:gradFill>
                  <a:gsLst>
                    <a:gs pos="1250">
                      <a:schemeClr val="bg1"/>
                    </a:gs>
                    <a:gs pos="100000">
                      <a:schemeClr val="bg1"/>
                    </a:gs>
                  </a:gsLst>
                  <a:lin ang="5400000" scaled="0"/>
                </a:gradFill>
              </a:defRPr>
            </a:lvl2pPr>
            <a:lvl3pPr marL="573590" indent="0">
              <a:buNone/>
              <a:defRPr>
                <a:gradFill>
                  <a:gsLst>
                    <a:gs pos="1250">
                      <a:schemeClr val="bg1"/>
                    </a:gs>
                    <a:gs pos="100000">
                      <a:schemeClr val="bg1"/>
                    </a:gs>
                  </a:gsLst>
                  <a:lin ang="5400000" scaled="0"/>
                </a:gradFill>
              </a:defRPr>
            </a:lvl3pPr>
            <a:lvl4pPr marL="803027" indent="0">
              <a:buNone/>
              <a:defRPr>
                <a:gradFill>
                  <a:gsLst>
                    <a:gs pos="1250">
                      <a:schemeClr val="bg1"/>
                    </a:gs>
                    <a:gs pos="100000">
                      <a:schemeClr val="bg1"/>
                    </a:gs>
                  </a:gsLst>
                  <a:lin ang="5400000" scaled="0"/>
                </a:gradFill>
              </a:defRPr>
            </a:lvl4pPr>
            <a:lvl5pPr marL="10324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8" name="Picture 7"/>
          <p:cNvPicPr>
            <a:picLocks noChangeAspect="1"/>
          </p:cNvPicPr>
          <p:nvPr/>
        </p:nvPicPr>
        <p:blipFill>
          <a:blip r:embed="rId3"/>
          <a:stretch>
            <a:fillRect/>
          </a:stretch>
        </p:blipFill>
        <p:spPr>
          <a:xfrm>
            <a:off x="10442599" y="382653"/>
            <a:ext cx="1460418" cy="501869"/>
          </a:xfrm>
          <a:prstGeom prst="rect">
            <a:avLst/>
          </a:prstGeom>
        </p:spPr>
      </p:pic>
      <p:pic>
        <p:nvPicPr>
          <p:cNvPr id="6" name="Picture 5"/>
          <p:cNvPicPr>
            <a:picLocks noChangeAspect="1"/>
          </p:cNvPicPr>
          <p:nvPr/>
        </p:nvPicPr>
        <p:blipFill>
          <a:blip r:embed="rId4"/>
          <a:stretch>
            <a:fillRect/>
          </a:stretch>
        </p:blipFill>
        <p:spPr>
          <a:xfrm>
            <a:off x="739804" y="1519565"/>
            <a:ext cx="547383" cy="366588"/>
          </a:xfrm>
          <a:prstGeom prst="rect">
            <a:avLst/>
          </a:prstGeom>
        </p:spPr>
      </p:pic>
    </p:spTree>
    <p:extLst>
      <p:ext uri="{BB962C8B-B14F-4D97-AF65-F5344CB8AC3E}">
        <p14:creationId xmlns:p14="http://schemas.microsoft.com/office/powerpoint/2010/main" val="35316385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Gree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441367" y="381933"/>
            <a:ext cx="1462510" cy="502588"/>
          </a:xfrm>
          <a:prstGeom prst="rect">
            <a:avLst/>
          </a:prstGeom>
        </p:spPr>
      </p:pic>
      <p:sp>
        <p:nvSpPr>
          <p:cNvPr id="6" name="Title 4"/>
          <p:cNvSpPr>
            <a:spLocks noGrp="1"/>
          </p:cNvSpPr>
          <p:nvPr>
            <p:ph type="title"/>
          </p:nvPr>
        </p:nvSpPr>
        <p:spPr>
          <a:xfrm>
            <a:off x="621395" y="2461534"/>
            <a:ext cx="9860771" cy="899665"/>
          </a:xfrm>
        </p:spPr>
        <p:txBody>
          <a:bodyPr/>
          <a:lstStyle>
            <a:lvl1pPr algn="l">
              <a:defRPr sz="5600">
                <a:solidFill>
                  <a:schemeClr val="accent2"/>
                </a:solidFill>
              </a:defRPr>
            </a:lvl1pPr>
          </a:lstStyle>
          <a:p>
            <a:r>
              <a:rPr lang="en-US"/>
              <a:t>Click to edit Master title style</a:t>
            </a:r>
            <a:endParaRPr lang="en-US" dirty="0"/>
          </a:p>
        </p:txBody>
      </p:sp>
      <p:sp>
        <p:nvSpPr>
          <p:cNvPr id="9" name="Text Placeholder 6"/>
          <p:cNvSpPr>
            <a:spLocks noGrp="1"/>
          </p:cNvSpPr>
          <p:nvPr>
            <p:ph type="body" sz="quarter" idx="10"/>
          </p:nvPr>
        </p:nvSpPr>
        <p:spPr>
          <a:xfrm>
            <a:off x="621393" y="4774409"/>
            <a:ext cx="9861098" cy="448399"/>
          </a:xfrm>
        </p:spPr>
        <p:txBody>
          <a:bodyPr/>
          <a:lstStyle>
            <a:lvl1pPr marL="0" indent="0">
              <a:buNone/>
              <a:defRPr sz="2100">
                <a:gradFill>
                  <a:gsLst>
                    <a:gs pos="1250">
                      <a:schemeClr val="bg1"/>
                    </a:gs>
                    <a:gs pos="100000">
                      <a:schemeClr val="bg1"/>
                    </a:gs>
                  </a:gsLst>
                  <a:lin ang="5400000" scaled="0"/>
                </a:gradFill>
                <a:latin typeface="+mn-lt"/>
              </a:defRPr>
            </a:lvl1pPr>
            <a:lvl2pPr marL="344155" indent="0">
              <a:buNone/>
              <a:defRPr>
                <a:gradFill>
                  <a:gsLst>
                    <a:gs pos="1250">
                      <a:schemeClr val="bg1"/>
                    </a:gs>
                    <a:gs pos="100000">
                      <a:schemeClr val="bg1"/>
                    </a:gs>
                  </a:gsLst>
                  <a:lin ang="5400000" scaled="0"/>
                </a:gradFill>
              </a:defRPr>
            </a:lvl2pPr>
            <a:lvl3pPr marL="573590" indent="0">
              <a:buNone/>
              <a:defRPr>
                <a:gradFill>
                  <a:gsLst>
                    <a:gs pos="1250">
                      <a:schemeClr val="bg1"/>
                    </a:gs>
                    <a:gs pos="100000">
                      <a:schemeClr val="bg1"/>
                    </a:gs>
                  </a:gsLst>
                  <a:lin ang="5400000" scaled="0"/>
                </a:gradFill>
              </a:defRPr>
            </a:lvl3pPr>
            <a:lvl4pPr marL="803027" indent="0">
              <a:buNone/>
              <a:defRPr>
                <a:gradFill>
                  <a:gsLst>
                    <a:gs pos="1250">
                      <a:schemeClr val="bg1"/>
                    </a:gs>
                    <a:gs pos="100000">
                      <a:schemeClr val="bg1"/>
                    </a:gs>
                  </a:gsLst>
                  <a:lin ang="5400000" scaled="0"/>
                </a:gradFill>
              </a:defRPr>
            </a:lvl4pPr>
            <a:lvl5pPr marL="10324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2" name="Picture 1"/>
          <p:cNvPicPr>
            <a:picLocks noChangeAspect="1"/>
          </p:cNvPicPr>
          <p:nvPr/>
        </p:nvPicPr>
        <p:blipFill>
          <a:blip r:embed="rId4"/>
          <a:stretch>
            <a:fillRect/>
          </a:stretch>
        </p:blipFill>
        <p:spPr>
          <a:xfrm>
            <a:off x="739804" y="1519566"/>
            <a:ext cx="543093" cy="363714"/>
          </a:xfrm>
          <a:prstGeom prst="rect">
            <a:avLst/>
          </a:prstGeom>
        </p:spPr>
      </p:pic>
    </p:spTree>
    <p:extLst>
      <p:ext uri="{BB962C8B-B14F-4D97-AF65-F5344CB8AC3E}">
        <p14:creationId xmlns:p14="http://schemas.microsoft.com/office/powerpoint/2010/main" val="42166035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Quote Oran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441196" y="384335"/>
            <a:ext cx="1455522" cy="500187"/>
          </a:xfrm>
          <a:prstGeom prst="rect">
            <a:avLst/>
          </a:prstGeom>
        </p:spPr>
      </p:pic>
      <p:sp>
        <p:nvSpPr>
          <p:cNvPr id="7" name="Title 4"/>
          <p:cNvSpPr>
            <a:spLocks noGrp="1"/>
          </p:cNvSpPr>
          <p:nvPr>
            <p:ph type="title"/>
          </p:nvPr>
        </p:nvSpPr>
        <p:spPr>
          <a:xfrm>
            <a:off x="621395" y="2461534"/>
            <a:ext cx="9860771" cy="899665"/>
          </a:xfrm>
        </p:spPr>
        <p:txBody>
          <a:bodyPr/>
          <a:lstStyle>
            <a:lvl1pPr algn="l">
              <a:defRPr sz="5600">
                <a:solidFill>
                  <a:schemeClr val="accent4"/>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621393" y="4774409"/>
            <a:ext cx="9861098" cy="448399"/>
          </a:xfrm>
        </p:spPr>
        <p:txBody>
          <a:bodyPr/>
          <a:lstStyle>
            <a:lvl1pPr marL="0" indent="0">
              <a:buNone/>
              <a:defRPr sz="2100">
                <a:gradFill>
                  <a:gsLst>
                    <a:gs pos="1250">
                      <a:schemeClr val="bg1"/>
                    </a:gs>
                    <a:gs pos="100000">
                      <a:schemeClr val="bg1"/>
                    </a:gs>
                  </a:gsLst>
                  <a:lin ang="5400000" scaled="0"/>
                </a:gradFill>
                <a:latin typeface="+mn-lt"/>
              </a:defRPr>
            </a:lvl1pPr>
            <a:lvl2pPr marL="344155" indent="0">
              <a:buNone/>
              <a:defRPr>
                <a:gradFill>
                  <a:gsLst>
                    <a:gs pos="1250">
                      <a:schemeClr val="bg1"/>
                    </a:gs>
                    <a:gs pos="100000">
                      <a:schemeClr val="bg1"/>
                    </a:gs>
                  </a:gsLst>
                  <a:lin ang="5400000" scaled="0"/>
                </a:gradFill>
              </a:defRPr>
            </a:lvl2pPr>
            <a:lvl3pPr marL="573590" indent="0">
              <a:buNone/>
              <a:defRPr>
                <a:gradFill>
                  <a:gsLst>
                    <a:gs pos="1250">
                      <a:schemeClr val="bg1"/>
                    </a:gs>
                    <a:gs pos="100000">
                      <a:schemeClr val="bg1"/>
                    </a:gs>
                  </a:gsLst>
                  <a:lin ang="5400000" scaled="0"/>
                </a:gradFill>
              </a:defRPr>
            </a:lvl3pPr>
            <a:lvl4pPr marL="803027" indent="0">
              <a:buNone/>
              <a:defRPr>
                <a:gradFill>
                  <a:gsLst>
                    <a:gs pos="1250">
                      <a:schemeClr val="bg1"/>
                    </a:gs>
                    <a:gs pos="100000">
                      <a:schemeClr val="bg1"/>
                    </a:gs>
                  </a:gsLst>
                  <a:lin ang="5400000" scaled="0"/>
                </a:gradFill>
              </a:defRPr>
            </a:lvl4pPr>
            <a:lvl5pPr marL="10324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1" name="Picture 10"/>
          <p:cNvPicPr>
            <a:picLocks noChangeAspect="1"/>
          </p:cNvPicPr>
          <p:nvPr/>
        </p:nvPicPr>
        <p:blipFill>
          <a:blip r:embed="rId4"/>
          <a:stretch>
            <a:fillRect/>
          </a:stretch>
        </p:blipFill>
        <p:spPr>
          <a:xfrm>
            <a:off x="739805" y="1525479"/>
            <a:ext cx="540178" cy="361763"/>
          </a:xfrm>
          <a:prstGeom prst="rect">
            <a:avLst/>
          </a:prstGeom>
        </p:spPr>
      </p:pic>
    </p:spTree>
    <p:extLst>
      <p:ext uri="{BB962C8B-B14F-4D97-AF65-F5344CB8AC3E}">
        <p14:creationId xmlns:p14="http://schemas.microsoft.com/office/powerpoint/2010/main" val="33773038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Re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0438822" y="382653"/>
            <a:ext cx="1460417" cy="501869"/>
          </a:xfrm>
          <a:prstGeom prst="rect">
            <a:avLst/>
          </a:prstGeom>
        </p:spPr>
      </p:pic>
      <p:sp>
        <p:nvSpPr>
          <p:cNvPr id="6" name="Title 4"/>
          <p:cNvSpPr>
            <a:spLocks noGrp="1"/>
          </p:cNvSpPr>
          <p:nvPr>
            <p:ph type="title"/>
          </p:nvPr>
        </p:nvSpPr>
        <p:spPr>
          <a:xfrm>
            <a:off x="621395" y="2461534"/>
            <a:ext cx="9860771" cy="899665"/>
          </a:xfrm>
        </p:spPr>
        <p:txBody>
          <a:bodyPr/>
          <a:lstStyle>
            <a:lvl1pPr algn="l">
              <a:defRPr sz="5600">
                <a:solidFill>
                  <a:schemeClr val="accent5"/>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621393" y="4774409"/>
            <a:ext cx="9861098" cy="448399"/>
          </a:xfrm>
        </p:spPr>
        <p:txBody>
          <a:bodyPr/>
          <a:lstStyle>
            <a:lvl1pPr marL="0" indent="0">
              <a:buNone/>
              <a:defRPr sz="2100">
                <a:gradFill>
                  <a:gsLst>
                    <a:gs pos="1250">
                      <a:schemeClr val="bg1"/>
                    </a:gs>
                    <a:gs pos="100000">
                      <a:schemeClr val="bg1"/>
                    </a:gs>
                  </a:gsLst>
                  <a:lin ang="5400000" scaled="0"/>
                </a:gradFill>
                <a:latin typeface="+mn-lt"/>
              </a:defRPr>
            </a:lvl1pPr>
            <a:lvl2pPr marL="344155" indent="0">
              <a:buNone/>
              <a:defRPr>
                <a:gradFill>
                  <a:gsLst>
                    <a:gs pos="1250">
                      <a:schemeClr val="bg1"/>
                    </a:gs>
                    <a:gs pos="100000">
                      <a:schemeClr val="bg1"/>
                    </a:gs>
                  </a:gsLst>
                  <a:lin ang="5400000" scaled="0"/>
                </a:gradFill>
              </a:defRPr>
            </a:lvl2pPr>
            <a:lvl3pPr marL="573590" indent="0">
              <a:buNone/>
              <a:defRPr>
                <a:gradFill>
                  <a:gsLst>
                    <a:gs pos="1250">
                      <a:schemeClr val="bg1"/>
                    </a:gs>
                    <a:gs pos="100000">
                      <a:schemeClr val="bg1"/>
                    </a:gs>
                  </a:gsLst>
                  <a:lin ang="5400000" scaled="0"/>
                </a:gradFill>
              </a:defRPr>
            </a:lvl3pPr>
            <a:lvl4pPr marL="803027" indent="0">
              <a:buNone/>
              <a:defRPr>
                <a:gradFill>
                  <a:gsLst>
                    <a:gs pos="1250">
                      <a:schemeClr val="bg1"/>
                    </a:gs>
                    <a:gs pos="100000">
                      <a:schemeClr val="bg1"/>
                    </a:gs>
                  </a:gsLst>
                  <a:lin ang="5400000" scaled="0"/>
                </a:gradFill>
              </a:defRPr>
            </a:lvl4pPr>
            <a:lvl5pPr marL="10324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0" name="Picture 9"/>
          <p:cNvPicPr>
            <a:picLocks noChangeAspect="1"/>
          </p:cNvPicPr>
          <p:nvPr/>
        </p:nvPicPr>
        <p:blipFill>
          <a:blip r:embed="rId4"/>
          <a:stretch>
            <a:fillRect/>
          </a:stretch>
        </p:blipFill>
        <p:spPr>
          <a:xfrm>
            <a:off x="739804" y="1516729"/>
            <a:ext cx="548753" cy="367505"/>
          </a:xfrm>
          <a:prstGeom prst="rect">
            <a:avLst/>
          </a:prstGeom>
        </p:spPr>
      </p:pic>
    </p:spTree>
    <p:extLst>
      <p:ext uri="{BB962C8B-B14F-4D97-AF65-F5344CB8AC3E}">
        <p14:creationId xmlns:p14="http://schemas.microsoft.com/office/powerpoint/2010/main" val="2799246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rgbClr val="00BBC9"/>
        </a:solidFill>
        <a:effectLst/>
      </p:bgPr>
    </p:bg>
    <p:spTree>
      <p:nvGrpSpPr>
        <p:cNvPr id="1" name=""/>
        <p:cNvGrpSpPr/>
        <p:nvPr/>
      </p:nvGrpSpPr>
      <p:grpSpPr>
        <a:xfrm>
          <a:off x="0" y="0"/>
          <a:ext cx="0" cy="0"/>
          <a:chOff x="0" y="0"/>
          <a:chExt cx="0" cy="0"/>
        </a:xfrm>
      </p:grpSpPr>
      <p:pic>
        <p:nvPicPr>
          <p:cNvPr id="2" name="Picture 1" descr="PPT_CircleLines_Transparent.png"/>
          <p:cNvPicPr>
            <a:picLocks noChangeAspect="1"/>
          </p:cNvPicPr>
          <p:nvPr/>
        </p:nvPicPr>
        <p:blipFill>
          <a:blip r:embed="rId2">
            <a:alphaModFix amt="68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6" name="Picture 5"/>
          <p:cNvPicPr>
            <a:picLocks noChangeAspect="1"/>
          </p:cNvPicPr>
          <p:nvPr/>
        </p:nvPicPr>
        <p:blipFill>
          <a:blip r:embed="rId3"/>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21779391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Green">
    <p:bg>
      <p:bgPr>
        <a:solidFill>
          <a:schemeClr val="accent2"/>
        </a:solidFill>
        <a:effectLst/>
      </p:bgPr>
    </p:bg>
    <p:spTree>
      <p:nvGrpSpPr>
        <p:cNvPr id="1" name=""/>
        <p:cNvGrpSpPr/>
        <p:nvPr/>
      </p:nvGrpSpPr>
      <p:grpSpPr>
        <a:xfrm>
          <a:off x="0" y="0"/>
          <a:ext cx="0" cy="0"/>
          <a:chOff x="0" y="0"/>
          <a:chExt cx="0" cy="0"/>
        </a:xfrm>
      </p:grpSpPr>
      <p:pic>
        <p:nvPicPr>
          <p:cNvPr id="2" name="Picture 1" descr="PPT_Heatmap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6" name="Picture 5"/>
          <p:cNvPicPr>
            <a:picLocks noChangeAspect="1"/>
          </p:cNvPicPr>
          <p:nvPr/>
        </p:nvPicPr>
        <p:blipFill>
          <a:blip r:embed="rId3"/>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4"/>
        </a:solidFill>
        <a:effectLst/>
      </p:bgPr>
    </p:bg>
    <p:spTree>
      <p:nvGrpSpPr>
        <p:cNvPr id="1" name=""/>
        <p:cNvGrpSpPr/>
        <p:nvPr/>
      </p:nvGrpSpPr>
      <p:grpSpPr>
        <a:xfrm>
          <a:off x="0" y="0"/>
          <a:ext cx="0" cy="0"/>
          <a:chOff x="0" y="0"/>
          <a:chExt cx="0" cy="0"/>
        </a:xfrm>
      </p:grpSpPr>
      <p:pic>
        <p:nvPicPr>
          <p:cNvPr id="2" name="Picture 1" descr="PPT_StackedBar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6" name="Picture 5"/>
          <p:cNvPicPr>
            <a:picLocks noChangeAspect="1"/>
          </p:cNvPicPr>
          <p:nvPr/>
        </p:nvPicPr>
        <p:blipFill>
          <a:blip r:embed="rId3"/>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Red">
    <p:bg>
      <p:bgPr>
        <a:solidFill>
          <a:schemeClr val="accent5"/>
        </a:solidFill>
        <a:effectLst/>
      </p:bgPr>
    </p:bg>
    <p:spTree>
      <p:nvGrpSpPr>
        <p:cNvPr id="1" name=""/>
        <p:cNvGrpSpPr/>
        <p:nvPr/>
      </p:nvGrpSpPr>
      <p:grpSpPr>
        <a:xfrm>
          <a:off x="0" y="0"/>
          <a:ext cx="0" cy="0"/>
          <a:chOff x="0" y="0"/>
          <a:chExt cx="0" cy="0"/>
        </a:xfrm>
      </p:grpSpPr>
      <p:pic>
        <p:nvPicPr>
          <p:cNvPr id="5" name="Picture 4" descr="PPT_Gandt_Transparent.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7" name="Picture 6"/>
          <p:cNvPicPr>
            <a:picLocks noChangeAspect="1"/>
          </p:cNvPicPr>
          <p:nvPr/>
        </p:nvPicPr>
        <p:blipFill>
          <a:blip r:embed="rId3"/>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Welcome-Blu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Title 1"/>
          <p:cNvSpPr>
            <a:spLocks noGrp="1"/>
          </p:cNvSpPr>
          <p:nvPr>
            <p:ph type="title" hasCustomPrompt="1"/>
          </p:nvPr>
        </p:nvSpPr>
        <p:spPr bwMode="auto">
          <a:xfrm>
            <a:off x="805448" y="2556631"/>
            <a:ext cx="10536723" cy="2397691"/>
          </a:xfrm>
          <a:noFill/>
        </p:spPr>
        <p:txBody>
          <a:bodyPr lIns="124821" tIns="78013" rIns="124821" bIns="78013" anchor="t" anchorCtr="0"/>
          <a:lstStyle>
            <a:lvl1pPr algn="l">
              <a:defRPr sz="8200" b="0" spc="-101" baseline="0">
                <a:solidFill>
                  <a:srgbClr val="FFFFFF"/>
                </a:solidFill>
              </a:defRPr>
            </a:lvl1pPr>
          </a:lstStyle>
          <a:p>
            <a:r>
              <a:rPr lang="en-US" dirty="0"/>
              <a:t>Welcome</a:t>
            </a:r>
          </a:p>
        </p:txBody>
      </p:sp>
      <p:pic>
        <p:nvPicPr>
          <p:cNvPr id="8" name="Picture 7"/>
          <p:cNvPicPr>
            <a:picLocks noChangeAspect="1"/>
          </p:cNvPicPr>
          <p:nvPr/>
        </p:nvPicPr>
        <p:blipFill>
          <a:blip r:embed="rId3"/>
          <a:stretch>
            <a:fillRect/>
          </a:stretch>
        </p:blipFill>
        <p:spPr>
          <a:xfrm>
            <a:off x="10114636" y="5857309"/>
            <a:ext cx="1846207" cy="634445"/>
          </a:xfrm>
          <a:prstGeom prst="rect">
            <a:avLst/>
          </a:prstGeom>
        </p:spPr>
      </p:pic>
    </p:spTree>
    <p:extLst>
      <p:ext uri="{BB962C8B-B14F-4D97-AF65-F5344CB8AC3E}">
        <p14:creationId xmlns:p14="http://schemas.microsoft.com/office/powerpoint/2010/main" val="18256055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urple">
    <p:bg>
      <p:bgPr>
        <a:solidFill>
          <a:schemeClr val="accent6"/>
        </a:solidFill>
        <a:effectLst/>
      </p:bgPr>
    </p:bg>
    <p:spTree>
      <p:nvGrpSpPr>
        <p:cNvPr id="1" name=""/>
        <p:cNvGrpSpPr/>
        <p:nvPr/>
      </p:nvGrpSpPr>
      <p:grpSpPr>
        <a:xfrm>
          <a:off x="0" y="0"/>
          <a:ext cx="0" cy="0"/>
          <a:chOff x="0" y="0"/>
          <a:chExt cx="0" cy="0"/>
        </a:xfrm>
      </p:grpSpPr>
      <p:pic>
        <p:nvPicPr>
          <p:cNvPr id="2" name="Picture 1" descr="PPT_Lines_Transparent.png"/>
          <p:cNvPicPr>
            <a:picLocks noChangeAspect="1"/>
          </p:cNvPicPr>
          <p:nvPr/>
        </p:nvPicPr>
        <p:blipFill>
          <a:blip r:embed="rId2">
            <a:alphaModFix amt="28000"/>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5" name="Picture 4"/>
          <p:cNvPicPr>
            <a:picLocks noChangeAspect="1"/>
          </p:cNvPicPr>
          <p:nvPr/>
        </p:nvPicPr>
        <p:blipFill>
          <a:blip r:embed="rId3"/>
          <a:stretch>
            <a:fillRect/>
          </a:stretch>
        </p:blipFill>
        <p:spPr>
          <a:xfrm>
            <a:off x="10588853" y="321154"/>
            <a:ext cx="1317653" cy="452808"/>
          </a:xfrm>
          <a:prstGeom prst="rect">
            <a:avLst/>
          </a:prstGeom>
        </p:spPr>
      </p:pic>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pic>
        <p:nvPicPr>
          <p:cNvPr id="6" name="Picture 5" descr="PPT_GradientGandt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a:blipFill rotWithShape="1">
            <a:blip r:embed="rId3"/>
            <a:stretch>
              <a:fillRect/>
            </a:stretch>
          </a:blipFill>
        </p:spPr>
      </p:pic>
      <p:sp>
        <p:nvSpPr>
          <p:cNvPr id="2" name="Rectangle 1"/>
          <p:cNvSpPr/>
          <p:nvPr/>
        </p:nvSpPr>
        <p:spPr>
          <a:xfrm>
            <a:off x="4458033" y="6286706"/>
            <a:ext cx="3272761" cy="263440"/>
          </a:xfrm>
          <a:prstGeom prst="rect">
            <a:avLst/>
          </a:prstGeom>
        </p:spPr>
        <p:txBody>
          <a:bodyPr wrap="none" lIns="78013" tIns="39006" rIns="78013" bIns="39006">
            <a:spAutoFit/>
          </a:bodyPr>
          <a:lstStyle/>
          <a:p>
            <a:pPr algn="ctr" defTabSz="935700" eaLnBrk="0" hangingPunct="0"/>
            <a:r>
              <a:rPr lang="en-US" sz="1200" dirty="0">
                <a:solidFill>
                  <a:schemeClr val="tx1"/>
                </a:solidFill>
                <a:cs typeface="Arial" panose="020B0604020202020204" pitchFamily="34" charset="0"/>
              </a:rPr>
              <a:t>© 2017 Tableau Software. All rights reserved. </a:t>
            </a:r>
          </a:p>
        </p:txBody>
      </p:sp>
      <p:pic>
        <p:nvPicPr>
          <p:cNvPr id="9" name="Picture 8"/>
          <p:cNvPicPr>
            <a:picLocks noChangeAspect="1"/>
          </p:cNvPicPr>
          <p:nvPr/>
        </p:nvPicPr>
        <p:blipFill>
          <a:blip r:embed="rId4"/>
          <a:stretch>
            <a:fillRect/>
          </a:stretch>
        </p:blipFill>
        <p:spPr>
          <a:xfrm>
            <a:off x="1432994" y="1239910"/>
            <a:ext cx="9115920" cy="3132667"/>
          </a:xfrm>
          <a:prstGeom prst="rect">
            <a:avLst/>
          </a:prstGeom>
        </p:spPr>
      </p:pic>
      <p:sp>
        <p:nvSpPr>
          <p:cNvPr id="10" name="TextBox 9"/>
          <p:cNvSpPr txBox="1"/>
          <p:nvPr/>
        </p:nvSpPr>
        <p:spPr>
          <a:xfrm>
            <a:off x="4312789" y="4928046"/>
            <a:ext cx="3351187" cy="913800"/>
          </a:xfrm>
          <a:prstGeom prst="rect">
            <a:avLst/>
          </a:prstGeom>
          <a:noFill/>
          <a:effectLst>
            <a:outerShdw blurRad="50800" dist="38100" dir="2700000" algn="tl" rotWithShape="0">
              <a:prstClr val="black">
                <a:alpha val="40000"/>
              </a:prstClr>
            </a:outerShdw>
          </a:effectLst>
        </p:spPr>
        <p:txBody>
          <a:bodyPr wrap="none" lIns="156026" tIns="124821" rIns="156026" bIns="124821" rtlCol="0">
            <a:spAutoFit/>
          </a:bodyPr>
          <a:lstStyle/>
          <a:p>
            <a:pPr marL="0" lvl="0" indent="0" algn="ctr">
              <a:buNone/>
            </a:pPr>
            <a:r>
              <a:rPr lang="en-US" sz="4300" b="1" dirty="0">
                <a:solidFill>
                  <a:srgbClr val="FFFFFF"/>
                </a:solidFill>
              </a:rPr>
              <a:t># D a t a 1 7</a:t>
            </a: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531498"/>
          </a:xfrm>
        </p:spPr>
        <p:txBody>
          <a:bodyPr/>
          <a:lstStyle>
            <a:lvl1pPr marL="0" indent="0" algn="ctr">
              <a:buNone/>
              <a:defRPr>
                <a:solidFill>
                  <a:schemeClr val="tx1">
                    <a:tint val="75000"/>
                  </a:schemeClr>
                </a:solidFill>
              </a:defRPr>
            </a:lvl1pPr>
            <a:lvl2pPr marL="557235" indent="0" algn="ctr">
              <a:buNone/>
              <a:defRPr>
                <a:solidFill>
                  <a:schemeClr val="tx1">
                    <a:tint val="75000"/>
                  </a:schemeClr>
                </a:solidFill>
              </a:defRPr>
            </a:lvl2pPr>
            <a:lvl3pPr marL="1114471" indent="0" algn="ctr">
              <a:buNone/>
              <a:defRPr>
                <a:solidFill>
                  <a:schemeClr val="tx1">
                    <a:tint val="75000"/>
                  </a:schemeClr>
                </a:solidFill>
              </a:defRPr>
            </a:lvl3pPr>
            <a:lvl4pPr marL="1671706" indent="0" algn="ctr">
              <a:buNone/>
              <a:defRPr>
                <a:solidFill>
                  <a:schemeClr val="tx1">
                    <a:tint val="75000"/>
                  </a:schemeClr>
                </a:solidFill>
              </a:defRPr>
            </a:lvl4pPr>
            <a:lvl5pPr marL="2228941" indent="0" algn="ctr">
              <a:buNone/>
              <a:defRPr>
                <a:solidFill>
                  <a:schemeClr val="tx1">
                    <a:tint val="75000"/>
                  </a:schemeClr>
                </a:solidFill>
              </a:defRPr>
            </a:lvl5pPr>
            <a:lvl6pPr marL="2786177" indent="0" algn="ctr">
              <a:buNone/>
              <a:defRPr>
                <a:solidFill>
                  <a:schemeClr val="tx1">
                    <a:tint val="75000"/>
                  </a:schemeClr>
                </a:solidFill>
              </a:defRPr>
            </a:lvl6pPr>
            <a:lvl7pPr marL="3343412" indent="0" algn="ctr">
              <a:buNone/>
              <a:defRPr>
                <a:solidFill>
                  <a:schemeClr val="tx1">
                    <a:tint val="75000"/>
                  </a:schemeClr>
                </a:solidFill>
              </a:defRPr>
            </a:lvl7pPr>
            <a:lvl8pPr marL="3900648" indent="0" algn="ctr">
              <a:buNone/>
              <a:defRPr>
                <a:solidFill>
                  <a:schemeClr val="tx1">
                    <a:tint val="75000"/>
                  </a:schemeClr>
                </a:solidFill>
              </a:defRPr>
            </a:lvl8pPr>
            <a:lvl9pPr marL="44578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441" y="6356351"/>
            <a:ext cx="2844059" cy="365125"/>
          </a:xfrm>
          <a:prstGeom prst="rect">
            <a:avLst/>
          </a:prstGeom>
        </p:spPr>
        <p:txBody>
          <a:bodyPr lIns="111447" tIns="55724" rIns="111447" bIns="55724"/>
          <a:lstStyle/>
          <a:p>
            <a:fld id="{86F37CAE-5E73-4CC5-96C6-FAF105B3BB1A}" type="datetimeFigureOut">
              <a:rPr lang="en-US" smtClean="0"/>
              <a:t>10/5/2017</a:t>
            </a:fld>
            <a:endParaRPr lang="en-US"/>
          </a:p>
        </p:txBody>
      </p:sp>
      <p:sp>
        <p:nvSpPr>
          <p:cNvPr id="5" name="Footer Placeholder 4"/>
          <p:cNvSpPr>
            <a:spLocks noGrp="1"/>
          </p:cNvSpPr>
          <p:nvPr>
            <p:ph type="ftr" sz="quarter" idx="11"/>
          </p:nvPr>
        </p:nvSpPr>
        <p:spPr>
          <a:xfrm>
            <a:off x="4164516" y="6356351"/>
            <a:ext cx="3859795" cy="365125"/>
          </a:xfrm>
          <a:prstGeom prst="rect">
            <a:avLst/>
          </a:prstGeom>
        </p:spPr>
        <p:txBody>
          <a:bodyPr lIns="111447" tIns="55724" rIns="111447" bIns="55724"/>
          <a:lstStyle/>
          <a:p>
            <a:endParaRPr lang="en-US"/>
          </a:p>
        </p:txBody>
      </p:sp>
      <p:sp>
        <p:nvSpPr>
          <p:cNvPr id="6" name="Slide Number Placeholder 5"/>
          <p:cNvSpPr>
            <a:spLocks noGrp="1"/>
          </p:cNvSpPr>
          <p:nvPr>
            <p:ph type="sldNum" sz="quarter" idx="12"/>
          </p:nvPr>
        </p:nvSpPr>
        <p:spPr>
          <a:xfrm>
            <a:off x="8735326" y="6356351"/>
            <a:ext cx="2844059" cy="365125"/>
          </a:xfrm>
          <a:prstGeom prst="rect">
            <a:avLst/>
          </a:prstGeom>
        </p:spPr>
        <p:txBody>
          <a:bodyPr lIns="111447" tIns="55724" rIns="111447" bIns="55724"/>
          <a:lstStyle/>
          <a:p>
            <a:fld id="{24691B9D-99FC-4185-9B3A-546B14D45D2C}" type="slidenum">
              <a:rPr lang="en-US" smtClean="0"/>
              <a:t>‹#›</a:t>
            </a:fld>
            <a:endParaRPr lang="en-US"/>
          </a:p>
        </p:txBody>
      </p:sp>
    </p:spTree>
    <p:extLst>
      <p:ext uri="{BB962C8B-B14F-4D97-AF65-F5344CB8AC3E}">
        <p14:creationId xmlns:p14="http://schemas.microsoft.com/office/powerpoint/2010/main" val="1598246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peaker Name">
    <p:bg>
      <p:bgPr>
        <a:solidFill>
          <a:schemeClr val="accent6"/>
        </a:solidFill>
        <a:effectLst/>
      </p:bgPr>
    </p:bg>
    <p:spTree>
      <p:nvGrpSpPr>
        <p:cNvPr id="1" name=""/>
        <p:cNvGrpSpPr/>
        <p:nvPr/>
      </p:nvGrpSpPr>
      <p:grpSpPr>
        <a:xfrm>
          <a:off x="0" y="0"/>
          <a:ext cx="0" cy="0"/>
          <a:chOff x="0" y="0"/>
          <a:chExt cx="0" cy="0"/>
        </a:xfrm>
      </p:grpSpPr>
      <p:pic>
        <p:nvPicPr>
          <p:cNvPr id="2" name="Picture 1" descr="viz6.png"/>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9" name="Title 1"/>
          <p:cNvSpPr>
            <a:spLocks noGrp="1"/>
          </p:cNvSpPr>
          <p:nvPr>
            <p:ph type="title" hasCustomPrompt="1"/>
          </p:nvPr>
        </p:nvSpPr>
        <p:spPr bwMode="auto">
          <a:xfrm>
            <a:off x="720802" y="2083596"/>
            <a:ext cx="8066367" cy="1793874"/>
          </a:xfrm>
          <a:noFill/>
        </p:spPr>
        <p:txBody>
          <a:bodyPr lIns="146304" tIns="91440" rIns="146304" bIns="91440" anchor="t" anchorCtr="0"/>
          <a:lstStyle>
            <a:lvl1pPr>
              <a:defRPr sz="5500" spc="-98" baseline="0">
                <a:gradFill>
                  <a:gsLst>
                    <a:gs pos="1250">
                      <a:schemeClr val="bg1"/>
                    </a:gs>
                    <a:gs pos="100000">
                      <a:schemeClr val="bg1"/>
                    </a:gs>
                  </a:gsLst>
                  <a:lin ang="5400000" scaled="0"/>
                </a:gradFill>
              </a:defRPr>
            </a:lvl1pPr>
          </a:lstStyle>
          <a:p>
            <a:r>
              <a:rPr lang="en-US" dirty="0"/>
              <a:t>Speaker Name</a:t>
            </a:r>
          </a:p>
        </p:txBody>
      </p:sp>
      <p:sp>
        <p:nvSpPr>
          <p:cNvPr id="3" name="Text Placeholder 2"/>
          <p:cNvSpPr>
            <a:spLocks noGrp="1"/>
          </p:cNvSpPr>
          <p:nvPr>
            <p:ph type="body" sz="quarter" idx="14" hasCustomPrompt="1"/>
          </p:nvPr>
        </p:nvSpPr>
        <p:spPr bwMode="auto">
          <a:xfrm>
            <a:off x="718866" y="3877469"/>
            <a:ext cx="8068304" cy="1808668"/>
          </a:xfrm>
        </p:spPr>
        <p:txBody>
          <a:bodyPr tIns="109728" bIns="109728">
            <a:noAutofit/>
          </a:bodyPr>
          <a:lstStyle>
            <a:lvl1pPr marL="0" indent="0">
              <a:spcBef>
                <a:spcPts val="0"/>
              </a:spcBef>
              <a:spcAft>
                <a:spcPts val="2000"/>
              </a:spcAft>
              <a:buNone/>
              <a:defRPr sz="3333">
                <a:gradFill>
                  <a:gsLst>
                    <a:gs pos="1250">
                      <a:schemeClr val="bg1"/>
                    </a:gs>
                    <a:gs pos="100000">
                      <a:schemeClr val="bg1"/>
                    </a:gs>
                  </a:gsLst>
                  <a:lin ang="5400000" scaled="0"/>
                </a:gra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720802" y="1206501"/>
            <a:ext cx="8066367" cy="461665"/>
          </a:xfrm>
        </p:spPr>
        <p:txBody>
          <a:bodyPr vert="horz" wrap="square" lIns="146304" tIns="91440" rIns="146304" bIns="91440" rtlCol="0">
            <a:spAutoFit/>
          </a:bodyPr>
          <a:lstStyle>
            <a:lvl1pPr>
              <a:defRPr lang="en-US" sz="2000" spc="500" baseline="0" dirty="0">
                <a:gradFill>
                  <a:gsLst>
                    <a:gs pos="1250">
                      <a:schemeClr val="bg1"/>
                    </a:gs>
                    <a:gs pos="100000">
                      <a:schemeClr val="bg1"/>
                    </a:gs>
                  </a:gsLst>
                  <a:lin ang="5400000" scaled="0"/>
                </a:gradFill>
              </a:defRPr>
            </a:lvl1pPr>
          </a:lstStyle>
          <a:p>
            <a:pPr marL="0" lvl="0" indent="0">
              <a:buNone/>
            </a:pPr>
            <a:r>
              <a:rPr lang="en-US" dirty="0"/>
              <a:t># HASHTAG</a:t>
            </a:r>
          </a:p>
        </p:txBody>
      </p:sp>
      <p:pic>
        <p:nvPicPr>
          <p:cNvPr id="7" name="Picture 6" descr="lockup_white_nodate_l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2911" y="243417"/>
            <a:ext cx="2877917" cy="1151467"/>
          </a:xfrm>
          <a:prstGeom prst="rect">
            <a:avLst/>
          </a:prstGeom>
        </p:spPr>
      </p:pic>
    </p:spTree>
    <p:extLst>
      <p:ext uri="{BB962C8B-B14F-4D97-AF65-F5344CB8AC3E}">
        <p14:creationId xmlns:p14="http://schemas.microsoft.com/office/powerpoint/2010/main" val="19385799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Welcome-Purple">
    <p:spTree>
      <p:nvGrpSpPr>
        <p:cNvPr id="1" name=""/>
        <p:cNvGrpSpPr/>
        <p:nvPr/>
      </p:nvGrpSpPr>
      <p:grpSpPr>
        <a:xfrm>
          <a:off x="0" y="0"/>
          <a:ext cx="0" cy="0"/>
          <a:chOff x="0" y="0"/>
          <a:chExt cx="0" cy="0"/>
        </a:xfrm>
      </p:grpSpPr>
      <p:pic>
        <p:nvPicPr>
          <p:cNvPr id="2" name="Picture 1" descr="PPT_GradientStackedBarPurp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Title 1"/>
          <p:cNvSpPr>
            <a:spLocks noGrp="1"/>
          </p:cNvSpPr>
          <p:nvPr>
            <p:ph type="title" hasCustomPrompt="1"/>
          </p:nvPr>
        </p:nvSpPr>
        <p:spPr bwMode="auto">
          <a:xfrm>
            <a:off x="805448" y="2556631"/>
            <a:ext cx="10536723" cy="2397691"/>
          </a:xfrm>
          <a:noFill/>
        </p:spPr>
        <p:txBody>
          <a:bodyPr lIns="124821" tIns="78013" rIns="124821" bIns="78013" anchor="t" anchorCtr="0"/>
          <a:lstStyle>
            <a:lvl1pPr algn="l">
              <a:defRPr sz="8200" b="0" spc="-101"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0114636" y="5857309"/>
            <a:ext cx="1846207" cy="634445"/>
          </a:xfrm>
          <a:prstGeom prst="rect">
            <a:avLst/>
          </a:prstGeom>
        </p:spPr>
      </p:pic>
    </p:spTree>
    <p:extLst>
      <p:ext uri="{BB962C8B-B14F-4D97-AF65-F5344CB8AC3E}">
        <p14:creationId xmlns:p14="http://schemas.microsoft.com/office/powerpoint/2010/main" val="2234777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Welcome-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Title 1"/>
          <p:cNvSpPr>
            <a:spLocks noGrp="1"/>
          </p:cNvSpPr>
          <p:nvPr>
            <p:ph type="title" hasCustomPrompt="1"/>
          </p:nvPr>
        </p:nvSpPr>
        <p:spPr bwMode="auto">
          <a:xfrm>
            <a:off x="805448" y="2556631"/>
            <a:ext cx="10536723" cy="2397691"/>
          </a:xfrm>
          <a:noFill/>
        </p:spPr>
        <p:txBody>
          <a:bodyPr lIns="124821" tIns="78013" rIns="124821" bIns="78013" anchor="t" anchorCtr="0"/>
          <a:lstStyle>
            <a:lvl1pPr algn="l">
              <a:defRPr sz="8200" b="0" spc="-101"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0114636" y="5857309"/>
            <a:ext cx="1846207" cy="634445"/>
          </a:xfrm>
          <a:prstGeom prst="rect">
            <a:avLst/>
          </a:prstGeom>
        </p:spPr>
      </p:pic>
    </p:spTree>
    <p:extLst>
      <p:ext uri="{BB962C8B-B14F-4D97-AF65-F5344CB8AC3E}">
        <p14:creationId xmlns:p14="http://schemas.microsoft.com/office/powerpoint/2010/main" val="5847043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Welcome-Gree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Title 1"/>
          <p:cNvSpPr>
            <a:spLocks noGrp="1"/>
          </p:cNvSpPr>
          <p:nvPr>
            <p:ph type="title" hasCustomPrompt="1"/>
          </p:nvPr>
        </p:nvSpPr>
        <p:spPr bwMode="auto">
          <a:xfrm>
            <a:off x="805448" y="2556631"/>
            <a:ext cx="10536723" cy="2397691"/>
          </a:xfrm>
          <a:noFill/>
        </p:spPr>
        <p:txBody>
          <a:bodyPr lIns="124821" tIns="78013" rIns="124821" bIns="78013" anchor="t" anchorCtr="0"/>
          <a:lstStyle>
            <a:lvl1pPr algn="l">
              <a:defRPr sz="8200" b="0" spc="-101"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0114636" y="5857309"/>
            <a:ext cx="1846207" cy="634445"/>
          </a:xfrm>
          <a:prstGeom prst="rect">
            <a:avLst/>
          </a:prstGeom>
        </p:spPr>
      </p:pic>
    </p:spTree>
    <p:extLst>
      <p:ext uri="{BB962C8B-B14F-4D97-AF65-F5344CB8AC3E}">
        <p14:creationId xmlns:p14="http://schemas.microsoft.com/office/powerpoint/2010/main" val="1693897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Blu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2" name="Picture 1" descr="PPT_GradientGandt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Title 1"/>
          <p:cNvSpPr>
            <a:spLocks noGrp="1"/>
          </p:cNvSpPr>
          <p:nvPr>
            <p:ph type="title" hasCustomPrompt="1"/>
          </p:nvPr>
        </p:nvSpPr>
        <p:spPr bwMode="auto">
          <a:xfrm>
            <a:off x="805446" y="2083596"/>
            <a:ext cx="10384426" cy="2397691"/>
          </a:xfrm>
          <a:noFill/>
        </p:spPr>
        <p:txBody>
          <a:bodyPr lIns="124821" tIns="78013" rIns="124821" bIns="78013" anchor="t" anchorCtr="0"/>
          <a:lstStyle>
            <a:lvl1pPr>
              <a:defRPr sz="5600" spc="-101"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803510" y="4481286"/>
            <a:ext cx="9689000" cy="1387928"/>
          </a:xfrm>
        </p:spPr>
        <p:txBody>
          <a:bodyPr tIns="93616" bIns="93616">
            <a:noAutofit/>
          </a:bodyPr>
          <a:lstStyle>
            <a:lvl1pPr marL="0" indent="0">
              <a:spcBef>
                <a:spcPts val="0"/>
              </a:spcBef>
              <a:buNone/>
              <a:defRPr sz="30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805448" y="1206501"/>
            <a:ext cx="6641109" cy="448399"/>
          </a:xfrm>
        </p:spPr>
        <p:txBody>
          <a:bodyPr vert="horz" wrap="square" lIns="124821" tIns="78013" rIns="124821" bIns="78013" rtlCol="0">
            <a:spAutoFit/>
          </a:bodyPr>
          <a:lstStyle>
            <a:lvl1pPr>
              <a:defRPr lang="en-US" sz="2100" spc="512" dirty="0">
                <a:solidFill>
                  <a:schemeClr val="bg1"/>
                </a:solidFill>
              </a:defRPr>
            </a:lvl1pPr>
          </a:lstStyle>
          <a:p>
            <a:pPr marL="0" lvl="0" indent="0">
              <a:buNone/>
            </a:pPr>
            <a:r>
              <a:rPr lang="en-US" dirty="0"/>
              <a:t># </a:t>
            </a:r>
            <a:r>
              <a:rPr lang="en-US" dirty="0" err="1"/>
              <a:t>hashtag</a:t>
            </a:r>
            <a:endParaRPr lang="en-US" dirty="0"/>
          </a:p>
        </p:txBody>
      </p:sp>
      <p:pic>
        <p:nvPicPr>
          <p:cNvPr id="8" name="Picture 7"/>
          <p:cNvPicPr>
            <a:picLocks noChangeAspect="1"/>
          </p:cNvPicPr>
          <p:nvPr/>
        </p:nvPicPr>
        <p:blipFill>
          <a:blip r:embed="rId4"/>
          <a:stretch>
            <a:fillRect/>
          </a:stretch>
        </p:blipFill>
        <p:spPr>
          <a:xfrm>
            <a:off x="10198185" y="321153"/>
            <a:ext cx="1708319" cy="587060"/>
          </a:xfrm>
          <a:prstGeom prst="rect">
            <a:avLst/>
          </a:prstGeom>
        </p:spPr>
      </p:pic>
    </p:spTree>
    <p:extLst>
      <p:ext uri="{BB962C8B-B14F-4D97-AF65-F5344CB8AC3E}">
        <p14:creationId xmlns:p14="http://schemas.microsoft.com/office/powerpoint/2010/main" val="1368165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24821" tIns="78013" rIns="124821" bIns="780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3" y="1189180"/>
            <a:ext cx="11650487" cy="1951374"/>
          </a:xfrm>
          <a:prstGeom prst="rect">
            <a:avLst/>
          </a:prstGeom>
        </p:spPr>
        <p:txBody>
          <a:bodyPr vert="horz" wrap="square" lIns="124821" tIns="78013" rIns="124821" bIns="780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5"/>
          <a:stretch>
            <a:fillRect/>
          </a:stretch>
        </p:blipFill>
        <p:spPr>
          <a:xfrm>
            <a:off x="10735130" y="289565"/>
            <a:ext cx="1225713" cy="42121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ransition>
    <p:fade/>
  </p:transition>
  <p:txStyles>
    <p:titleStyle>
      <a:lvl1pPr algn="l" defTabSz="936154" rtl="0" eaLnBrk="1" latinLnBrk="0" hangingPunct="1">
        <a:lnSpc>
          <a:spcPct val="90000"/>
        </a:lnSpc>
        <a:spcBef>
          <a:spcPct val="0"/>
        </a:spcBef>
        <a:buNone/>
        <a:defRPr lang="en-US" sz="4600" b="1" kern="1200" cap="none" spc="-102"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p:titleStyle>
    <p:bodyStyle>
      <a:lvl1pPr marL="0" marR="0" indent="0" algn="l" defTabSz="936154" rtl="0" eaLnBrk="1" fontAlgn="auto" latinLnBrk="0" hangingPunct="1">
        <a:lnSpc>
          <a:spcPct val="90000"/>
        </a:lnSpc>
        <a:spcBef>
          <a:spcPct val="20000"/>
        </a:spcBef>
        <a:spcAft>
          <a:spcPts val="0"/>
        </a:spcAft>
        <a:buClrTx/>
        <a:buSzPct val="90000"/>
        <a:buFont typeface="Arial" pitchFamily="34" charset="0"/>
        <a:buNone/>
        <a:tabLst/>
        <a:defRPr sz="2700" b="1" kern="1200" spc="0" baseline="0">
          <a:gradFill>
            <a:gsLst>
              <a:gs pos="1250">
                <a:schemeClr val="tx1"/>
              </a:gs>
              <a:gs pos="100000">
                <a:schemeClr val="tx1"/>
              </a:gs>
            </a:gsLst>
            <a:lin ang="5400000" scaled="0"/>
          </a:gradFill>
          <a:latin typeface="+mn-lt"/>
          <a:ea typeface="+mn-ea"/>
          <a:cs typeface="+mn-cs"/>
        </a:defRPr>
      </a:lvl1pPr>
      <a:lvl2pPr marL="344155" marR="0" indent="0" algn="l" defTabSz="936154" rtl="0" eaLnBrk="1" fontAlgn="auto" latinLnBrk="0" hangingPunct="1">
        <a:lnSpc>
          <a:spcPct val="90000"/>
        </a:lnSpc>
        <a:spcBef>
          <a:spcPts val="512"/>
        </a:spcBef>
        <a:spcAft>
          <a:spcPts val="0"/>
        </a:spcAft>
        <a:buClrTx/>
        <a:buSzPct val="90000"/>
        <a:buFont typeface="Arial" pitchFamily="34" charset="0"/>
        <a:buNone/>
        <a:tabLst/>
        <a:defRPr sz="2100" kern="1200" spc="0" baseline="0">
          <a:gradFill>
            <a:gsLst>
              <a:gs pos="1250">
                <a:schemeClr val="tx1"/>
              </a:gs>
              <a:gs pos="100000">
                <a:schemeClr val="tx1"/>
              </a:gs>
            </a:gsLst>
            <a:lin ang="5400000" scaled="0"/>
          </a:gradFill>
          <a:latin typeface="+mn-lt"/>
          <a:ea typeface="+mn-ea"/>
          <a:cs typeface="+mn-cs"/>
        </a:defRPr>
      </a:lvl2pPr>
      <a:lvl3pPr marL="573590" marR="0" indent="0" algn="l" defTabSz="936154" rtl="0" eaLnBrk="1" fontAlgn="auto" latinLnBrk="0" hangingPunct="1">
        <a:lnSpc>
          <a:spcPct val="90000"/>
        </a:lnSpc>
        <a:spcBef>
          <a:spcPts val="512"/>
        </a:spcBef>
        <a:spcAft>
          <a:spcPts val="0"/>
        </a:spcAft>
        <a:buClrTx/>
        <a:buSzPct val="90000"/>
        <a:buFont typeface="Arial" pitchFamily="34" charset="0"/>
        <a:buNone/>
        <a:tabLst/>
        <a:defRPr sz="2100" kern="1200" spc="0" baseline="0">
          <a:gradFill>
            <a:gsLst>
              <a:gs pos="1250">
                <a:schemeClr val="tx1"/>
              </a:gs>
              <a:gs pos="100000">
                <a:schemeClr val="tx1"/>
              </a:gs>
            </a:gsLst>
            <a:lin ang="5400000" scaled="0"/>
          </a:gradFill>
          <a:latin typeface="+mn-lt"/>
          <a:ea typeface="+mn-ea"/>
          <a:cs typeface="+mn-cs"/>
        </a:defRPr>
      </a:lvl3pPr>
      <a:lvl4pPr marL="803027" marR="0" indent="0" algn="l" defTabSz="936154" rtl="0" eaLnBrk="1" fontAlgn="auto" latinLnBrk="0" hangingPunct="1">
        <a:lnSpc>
          <a:spcPct val="90000"/>
        </a:lnSpc>
        <a:spcBef>
          <a:spcPts val="512"/>
        </a:spcBef>
        <a:spcAft>
          <a:spcPts val="0"/>
        </a:spcAft>
        <a:buClrTx/>
        <a:buSzPct val="90000"/>
        <a:buFont typeface="Arial" pitchFamily="34" charset="0"/>
        <a:buNone/>
        <a:tabLst/>
        <a:defRPr sz="2100" kern="1200" spc="0" baseline="0">
          <a:gradFill>
            <a:gsLst>
              <a:gs pos="1250">
                <a:schemeClr val="tx1"/>
              </a:gs>
              <a:gs pos="100000">
                <a:schemeClr val="tx1"/>
              </a:gs>
            </a:gsLst>
            <a:lin ang="5400000" scaled="0"/>
          </a:gradFill>
          <a:latin typeface="+mn-lt"/>
          <a:ea typeface="+mn-ea"/>
          <a:cs typeface="+mn-cs"/>
        </a:defRPr>
      </a:lvl4pPr>
      <a:lvl5pPr marL="1032463" marR="0" indent="0" algn="l" defTabSz="936154" rtl="0" eaLnBrk="1" fontAlgn="auto" latinLnBrk="0" hangingPunct="1">
        <a:lnSpc>
          <a:spcPct val="90000"/>
        </a:lnSpc>
        <a:spcBef>
          <a:spcPts val="512"/>
        </a:spcBef>
        <a:spcAft>
          <a:spcPts val="0"/>
        </a:spcAft>
        <a:buClrTx/>
        <a:buSzPct val="90000"/>
        <a:buFont typeface="Arial" pitchFamily="34" charset="0"/>
        <a:buNone/>
        <a:tabLst/>
        <a:defRPr sz="2100" kern="1200" spc="0" baseline="0">
          <a:gradFill>
            <a:gsLst>
              <a:gs pos="1250">
                <a:schemeClr val="tx1"/>
              </a:gs>
              <a:gs pos="100000">
                <a:schemeClr val="tx1"/>
              </a:gs>
            </a:gsLst>
            <a:lin ang="5400000" scaled="0"/>
          </a:gradFill>
          <a:latin typeface="+mn-lt"/>
          <a:ea typeface="+mn-ea"/>
          <a:cs typeface="+mn-cs"/>
        </a:defRPr>
      </a:lvl5pPr>
      <a:lvl6pPr marL="2574421" indent="-234039" algn="l" defTabSz="9361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42499" indent="-234039" algn="l" defTabSz="9361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510575" indent="-234039" algn="l" defTabSz="9361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78653" indent="-234039" algn="l" defTabSz="9361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6154" rtl="0" eaLnBrk="1" latinLnBrk="0" hangingPunct="1">
        <a:defRPr sz="1800" kern="1200">
          <a:solidFill>
            <a:schemeClr val="tx1"/>
          </a:solidFill>
          <a:latin typeface="+mn-lt"/>
          <a:ea typeface="+mn-ea"/>
          <a:cs typeface="+mn-cs"/>
        </a:defRPr>
      </a:lvl1pPr>
      <a:lvl2pPr marL="468076" algn="l" defTabSz="936154" rtl="0" eaLnBrk="1" latinLnBrk="0" hangingPunct="1">
        <a:defRPr sz="1800" kern="1200">
          <a:solidFill>
            <a:schemeClr val="tx1"/>
          </a:solidFill>
          <a:latin typeface="+mn-lt"/>
          <a:ea typeface="+mn-ea"/>
          <a:cs typeface="+mn-cs"/>
        </a:defRPr>
      </a:lvl2pPr>
      <a:lvl3pPr marL="936154" algn="l" defTabSz="936154" rtl="0" eaLnBrk="1" latinLnBrk="0" hangingPunct="1">
        <a:defRPr sz="1800" kern="1200">
          <a:solidFill>
            <a:schemeClr val="tx1"/>
          </a:solidFill>
          <a:latin typeface="+mn-lt"/>
          <a:ea typeface="+mn-ea"/>
          <a:cs typeface="+mn-cs"/>
        </a:defRPr>
      </a:lvl3pPr>
      <a:lvl4pPr marL="1404231" algn="l" defTabSz="936154" rtl="0" eaLnBrk="1" latinLnBrk="0" hangingPunct="1">
        <a:defRPr sz="1800" kern="1200">
          <a:solidFill>
            <a:schemeClr val="tx1"/>
          </a:solidFill>
          <a:latin typeface="+mn-lt"/>
          <a:ea typeface="+mn-ea"/>
          <a:cs typeface="+mn-cs"/>
        </a:defRPr>
      </a:lvl4pPr>
      <a:lvl5pPr marL="1872307" algn="l" defTabSz="936154" rtl="0" eaLnBrk="1" latinLnBrk="0" hangingPunct="1">
        <a:defRPr sz="1800" kern="1200">
          <a:solidFill>
            <a:schemeClr val="tx1"/>
          </a:solidFill>
          <a:latin typeface="+mn-lt"/>
          <a:ea typeface="+mn-ea"/>
          <a:cs typeface="+mn-cs"/>
        </a:defRPr>
      </a:lvl5pPr>
      <a:lvl6pPr marL="2340385" algn="l" defTabSz="936154" rtl="0" eaLnBrk="1" latinLnBrk="0" hangingPunct="1">
        <a:defRPr sz="1800" kern="1200">
          <a:solidFill>
            <a:schemeClr val="tx1"/>
          </a:solidFill>
          <a:latin typeface="+mn-lt"/>
          <a:ea typeface="+mn-ea"/>
          <a:cs typeface="+mn-cs"/>
        </a:defRPr>
      </a:lvl6pPr>
      <a:lvl7pPr marL="2808460" algn="l" defTabSz="936154" rtl="0" eaLnBrk="1" latinLnBrk="0" hangingPunct="1">
        <a:defRPr sz="1800" kern="1200">
          <a:solidFill>
            <a:schemeClr val="tx1"/>
          </a:solidFill>
          <a:latin typeface="+mn-lt"/>
          <a:ea typeface="+mn-ea"/>
          <a:cs typeface="+mn-cs"/>
        </a:defRPr>
      </a:lvl7pPr>
      <a:lvl8pPr marL="3276537" algn="l" defTabSz="936154" rtl="0" eaLnBrk="1" latinLnBrk="0" hangingPunct="1">
        <a:defRPr sz="1800" kern="1200">
          <a:solidFill>
            <a:schemeClr val="tx1"/>
          </a:solidFill>
          <a:latin typeface="+mn-lt"/>
          <a:ea typeface="+mn-ea"/>
          <a:cs typeface="+mn-cs"/>
        </a:defRPr>
      </a:lvl8pPr>
      <a:lvl9pPr marL="3744614" algn="l" defTabSz="9361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68.jpeg"/></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s/gallery/visualizing-simpsons"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45104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p>
        </p:txBody>
      </p:sp>
      <p:sp>
        <p:nvSpPr>
          <p:cNvPr id="7" name="TextBox 6"/>
          <p:cNvSpPr txBox="1"/>
          <p:nvPr/>
        </p:nvSpPr>
        <p:spPr>
          <a:xfrm>
            <a:off x="7060442" y="2511608"/>
            <a:ext cx="4861533" cy="2292935"/>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Do you have 2 or more dimensions on either Rows OR Columns? </a:t>
            </a:r>
          </a:p>
          <a:p>
            <a:pPr defTabSz="914307">
              <a:lnSpc>
                <a:spcPct val="90000"/>
              </a:lnSpc>
              <a:spcAft>
                <a:spcPts val="1500"/>
              </a:spcAft>
            </a:pPr>
            <a:r>
              <a:rPr lang="en-US" sz="2000" dirty="0">
                <a:solidFill>
                  <a:srgbClr val="505050"/>
                </a:solidFill>
              </a:rPr>
              <a:t>This view showing total Profit over time doesn’t have 2 or more dimensions, and therefore doesn’t have panes.</a:t>
            </a:r>
          </a:p>
          <a:p>
            <a:pPr defTabSz="914307">
              <a:lnSpc>
                <a:spcPct val="90000"/>
              </a:lnSpc>
              <a:spcAft>
                <a:spcPts val="1500"/>
              </a:spcAft>
            </a:pPr>
            <a:endParaRPr lang="en-US" sz="2000" dirty="0" err="1">
              <a:solidFill>
                <a:srgbClr val="505050"/>
              </a:solidFill>
            </a:endParaRPr>
          </a:p>
        </p:txBody>
      </p:sp>
      <p:sp>
        <p:nvSpPr>
          <p:cNvPr id="5" name="TextBox 4"/>
          <p:cNvSpPr txBox="1"/>
          <p:nvPr/>
        </p:nvSpPr>
        <p:spPr>
          <a:xfrm>
            <a:off x="1607718" y="1014850"/>
            <a:ext cx="4219891" cy="523220"/>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You don’t always have Panes! </a:t>
            </a:r>
            <a:endParaRPr lang="en-US" sz="2000" dirty="0">
              <a:solidFill>
                <a:srgbClr val="50505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33" y="1488332"/>
            <a:ext cx="6149863" cy="44910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22867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Running Total </a:t>
            </a:r>
          </a:p>
        </p:txBody>
      </p:sp>
      <p:sp>
        <p:nvSpPr>
          <p:cNvPr id="6" name="Text Placeholder 2"/>
          <p:cNvSpPr txBox="1">
            <a:spLocks/>
          </p:cNvSpPr>
          <p:nvPr/>
        </p:nvSpPr>
        <p:spPr>
          <a:xfrm>
            <a:off x="571351" y="1018674"/>
            <a:ext cx="4873526" cy="9500165"/>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Running Total?</a:t>
            </a:r>
          </a:p>
          <a:p>
            <a:pPr>
              <a:spcBef>
                <a:spcPts val="2000"/>
              </a:spcBef>
            </a:pPr>
            <a:r>
              <a:rPr lang="en-US" sz="2000" b="0" dirty="0">
                <a:solidFill>
                  <a:schemeClr val="tx1"/>
                </a:solidFill>
                <a:latin typeface="Arial"/>
                <a:cs typeface="Arial"/>
              </a:rPr>
              <a:t>Let Tableau “Do the Math” accumulating towards a Grand or Sub-Total</a:t>
            </a:r>
          </a:p>
          <a:p>
            <a:pPr>
              <a:spcBef>
                <a:spcPts val="2000"/>
              </a:spcBef>
            </a:pPr>
            <a:r>
              <a:rPr lang="en-US" sz="2000" b="0" dirty="0">
                <a:solidFill>
                  <a:schemeClr val="tx1"/>
                </a:solidFill>
                <a:latin typeface="Arial"/>
                <a:cs typeface="Arial"/>
              </a:rPr>
              <a:t>Make sense of very granular historical data</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Financial Data – Creating a Balance Sheet or Waterfall Chart</a:t>
            </a:r>
          </a:p>
          <a:p>
            <a:pPr marL="342900" indent="-342900">
              <a:spcBef>
                <a:spcPts val="2000"/>
              </a:spcBef>
              <a:buFont typeface="Arial" panose="020B0604020202020204" pitchFamily="34" charset="0"/>
              <a:buChar char="•"/>
            </a:pPr>
            <a:r>
              <a:rPr lang="en-US" sz="2000" b="0" dirty="0">
                <a:solidFill>
                  <a:schemeClr val="tx1"/>
                </a:solidFill>
                <a:cs typeface="Arial"/>
              </a:rPr>
              <a:t>Show History of Growth</a:t>
            </a:r>
          </a:p>
          <a:p>
            <a:pPr>
              <a:spcBef>
                <a:spcPts val="2000"/>
              </a:spcBef>
            </a:pPr>
            <a:r>
              <a:rPr lang="en-US" sz="2000" dirty="0">
                <a:solidFill>
                  <a:schemeClr val="tx1"/>
                </a:solidFill>
                <a:cs typeface="Arial"/>
              </a:rPr>
              <a:t>Group Example</a:t>
            </a:r>
          </a:p>
          <a:p>
            <a:pPr>
              <a:spcBef>
                <a:spcPts val="2000"/>
              </a:spcBef>
            </a:pPr>
            <a:r>
              <a:rPr lang="en-US" sz="2000" b="0" dirty="0">
                <a:solidFill>
                  <a:schemeClr val="tx1"/>
                </a:solidFill>
                <a:cs typeface="Arial"/>
              </a:rPr>
              <a:t>Which country has won the most World Cups (and how many?)</a:t>
            </a: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p:txBody>
      </p:sp>
      <p:pic>
        <p:nvPicPr>
          <p:cNvPr id="3074" name="Picture 2" descr="C:\Users\mpeterson\Desktop\PCPower\TC17\TC\TC\1. Running Total\running to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613" y="995670"/>
            <a:ext cx="6283625" cy="35656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1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Using </a:t>
            </a:r>
          </a:p>
        </p:txBody>
      </p:sp>
      <p:sp>
        <p:nvSpPr>
          <p:cNvPr id="7" name="TextBox 6"/>
          <p:cNvSpPr txBox="1"/>
          <p:nvPr/>
        </p:nvSpPr>
        <p:spPr>
          <a:xfrm>
            <a:off x="7644286" y="1858467"/>
            <a:ext cx="4054186" cy="99257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So many options!</a:t>
            </a:r>
          </a:p>
          <a:p>
            <a:pPr defTabSz="914307">
              <a:lnSpc>
                <a:spcPct val="90000"/>
              </a:lnSpc>
              <a:spcAft>
                <a:spcPts val="1500"/>
              </a:spcAft>
            </a:pPr>
            <a:endParaRPr lang="en-US" sz="2000" dirty="0" err="1">
              <a:solidFill>
                <a:srgbClr val="50505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43" y="1266060"/>
            <a:ext cx="6008844" cy="4855047"/>
          </a:xfrm>
          <a:prstGeom prst="rect">
            <a:avLst/>
          </a:prstGeom>
          <a:ln>
            <a:solidFill>
              <a:schemeClr val="tx1"/>
            </a:solidFill>
          </a:ln>
        </p:spPr>
      </p:pic>
    </p:spTree>
    <p:extLst>
      <p:ext uri="{BB962C8B-B14F-4D97-AF65-F5344CB8AC3E}">
        <p14:creationId xmlns:p14="http://schemas.microsoft.com/office/powerpoint/2010/main" val="1888639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Percent of Total</a:t>
            </a:r>
          </a:p>
        </p:txBody>
      </p:sp>
      <p:sp>
        <p:nvSpPr>
          <p:cNvPr id="6" name="Text Placeholder 2"/>
          <p:cNvSpPr txBox="1">
            <a:spLocks/>
          </p:cNvSpPr>
          <p:nvPr/>
        </p:nvSpPr>
        <p:spPr>
          <a:xfrm>
            <a:off x="571351" y="1002633"/>
            <a:ext cx="5891933" cy="6719853"/>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Percent of Total?</a:t>
            </a:r>
          </a:p>
          <a:p>
            <a:pPr>
              <a:spcBef>
                <a:spcPts val="2000"/>
              </a:spcBef>
            </a:pPr>
            <a:r>
              <a:rPr lang="en-US" sz="2000" b="0" dirty="0">
                <a:solidFill>
                  <a:schemeClr val="tx1"/>
                </a:solidFill>
                <a:latin typeface="Arial"/>
                <a:cs typeface="Arial"/>
              </a:rPr>
              <a:t>Understand the contribution of one slice compared to the entire pie. </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Labeling Marks in Tree Maps, Pie Charts, etc., to see percent of each section</a:t>
            </a:r>
          </a:p>
          <a:p>
            <a:pPr>
              <a:spcBef>
                <a:spcPts val="2000"/>
              </a:spcBef>
            </a:pPr>
            <a:r>
              <a:rPr lang="en-US" sz="2000" dirty="0">
                <a:solidFill>
                  <a:schemeClr val="tx1"/>
                </a:solidFill>
                <a:cs typeface="Arial"/>
              </a:rPr>
              <a:t>Group Example</a:t>
            </a:r>
          </a:p>
          <a:p>
            <a:pPr>
              <a:spcBef>
                <a:spcPts val="2000"/>
              </a:spcBef>
            </a:pPr>
            <a:r>
              <a:rPr lang="en-US" sz="2000" b="0" dirty="0"/>
              <a:t>Across all age groups and both genders, which cohort is least likely to default on a payment?</a:t>
            </a: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p:txBody>
      </p:sp>
      <p:pic>
        <p:nvPicPr>
          <p:cNvPr id="4098" name="Picture 2" descr="C:\Users\mpeterson\Desktop\PCPower\TC17\TC\TC\2. Percent of Total\Group Exercise\Percent of To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367" y="1002633"/>
            <a:ext cx="3919278" cy="4067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9464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 of Total </a:t>
            </a:r>
          </a:p>
        </p:txBody>
      </p:sp>
      <p:sp>
        <p:nvSpPr>
          <p:cNvPr id="3" name="Text Placeholder 2"/>
          <p:cNvSpPr>
            <a:spLocks noGrp="1"/>
          </p:cNvSpPr>
          <p:nvPr>
            <p:ph type="body" sz="quarter" idx="10"/>
          </p:nvPr>
        </p:nvSpPr>
        <p:spPr>
          <a:xfrm>
            <a:off x="269169" y="1189177"/>
            <a:ext cx="11650488" cy="1549335"/>
          </a:xfrm>
        </p:spPr>
        <p:txBody>
          <a:bodyPr/>
          <a:lstStyle/>
          <a:p>
            <a:r>
              <a:rPr lang="en-US" dirty="0"/>
              <a:t>Now it’s your turn to use Percent of Total </a:t>
            </a:r>
          </a:p>
          <a:p>
            <a:endParaRPr lang="en-US" dirty="0"/>
          </a:p>
          <a:p>
            <a:r>
              <a:rPr lang="en-US" dirty="0"/>
              <a:t>Challenge Questions </a:t>
            </a:r>
          </a:p>
        </p:txBody>
      </p:sp>
      <p:sp>
        <p:nvSpPr>
          <p:cNvPr id="4" name="TextBox 3"/>
          <p:cNvSpPr txBox="1"/>
          <p:nvPr/>
        </p:nvSpPr>
        <p:spPr>
          <a:xfrm>
            <a:off x="336796" y="2855495"/>
            <a:ext cx="11206929" cy="2077492"/>
          </a:xfrm>
          <a:prstGeom prst="rect">
            <a:avLst/>
          </a:prstGeom>
          <a:noFill/>
        </p:spPr>
        <p:txBody>
          <a:bodyPr wrap="square" lIns="182880" tIns="146304" rIns="182880" bIns="146304" rtlCol="0">
            <a:spAutoFit/>
          </a:bodyPr>
          <a:lstStyle/>
          <a:p>
            <a:pPr marL="514350" indent="-514350">
              <a:lnSpc>
                <a:spcPct val="90000"/>
              </a:lnSpc>
              <a:spcAft>
                <a:spcPts val="1800"/>
              </a:spcAft>
              <a:buAutoNum type="arabicPeriod"/>
            </a:pPr>
            <a:r>
              <a:rPr lang="en-US" sz="2800" dirty="0"/>
              <a:t>How have game revenues and slot revenues contributed to total casino revenue on the Las Vegas strip over time?</a:t>
            </a:r>
          </a:p>
          <a:p>
            <a:pPr marL="514350" indent="-514350">
              <a:lnSpc>
                <a:spcPct val="90000"/>
              </a:lnSpc>
              <a:spcAft>
                <a:spcPts val="1800"/>
              </a:spcAft>
              <a:buAutoNum type="arabicPeriod"/>
            </a:pPr>
            <a:r>
              <a:rPr lang="en-US" sz="2800" dirty="0">
                <a:gradFill>
                  <a:gsLst>
                    <a:gs pos="2917">
                      <a:schemeClr val="tx1"/>
                    </a:gs>
                    <a:gs pos="30000">
                      <a:schemeClr val="tx1"/>
                    </a:gs>
                  </a:gsLst>
                  <a:lin ang="5400000" scaled="0"/>
                </a:gradFill>
              </a:rPr>
              <a:t>Advanced - </a:t>
            </a:r>
            <a:r>
              <a:rPr lang="en-US" sz="2800" dirty="0"/>
              <a:t>Which State has the highest percentage of its dams classified as "High Hazard" dams? </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24817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Rank</a:t>
            </a:r>
          </a:p>
        </p:txBody>
      </p:sp>
      <p:sp>
        <p:nvSpPr>
          <p:cNvPr id="6" name="Text Placeholder 2"/>
          <p:cNvSpPr txBox="1">
            <a:spLocks/>
          </p:cNvSpPr>
          <p:nvPr/>
        </p:nvSpPr>
        <p:spPr>
          <a:xfrm>
            <a:off x="571351" y="1189304"/>
            <a:ext cx="11077864" cy="4986045"/>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Rank?</a:t>
            </a:r>
          </a:p>
          <a:p>
            <a:pPr>
              <a:spcBef>
                <a:spcPts val="2000"/>
              </a:spcBef>
            </a:pPr>
            <a:r>
              <a:rPr lang="en-US" sz="2000" b="0" dirty="0">
                <a:solidFill>
                  <a:schemeClr val="tx1"/>
                </a:solidFill>
                <a:latin typeface="Arial"/>
                <a:cs typeface="Arial"/>
              </a:rPr>
              <a:t>Does the one click sort button always work?</a:t>
            </a:r>
          </a:p>
          <a:p>
            <a:pPr>
              <a:spcBef>
                <a:spcPts val="2000"/>
              </a:spcBef>
            </a:pPr>
            <a:r>
              <a:rPr lang="en-US" sz="2000" b="0" dirty="0">
                <a:solidFill>
                  <a:schemeClr val="tx1"/>
                </a:solidFill>
                <a:latin typeface="Arial"/>
                <a:cs typeface="Arial"/>
              </a:rPr>
              <a:t>Can I use Rank as a filter?</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Sales Data – Ranking Top Sales by a Dimension </a:t>
            </a:r>
          </a:p>
          <a:p>
            <a:pPr marL="342900" indent="-342900">
              <a:spcBef>
                <a:spcPts val="2000"/>
              </a:spcBef>
              <a:buFont typeface="Arial" panose="020B0604020202020204" pitchFamily="34" charset="0"/>
              <a:buChar char="•"/>
            </a:pPr>
            <a:r>
              <a:rPr lang="en-US" sz="2000" b="0" dirty="0">
                <a:solidFill>
                  <a:schemeClr val="tx1"/>
                </a:solidFill>
                <a:cs typeface="Arial"/>
              </a:rPr>
              <a:t>Race Data – Ranking Times by Age Groups</a:t>
            </a:r>
          </a:p>
          <a:p>
            <a:pPr>
              <a:spcBef>
                <a:spcPts val="2000"/>
              </a:spcBef>
            </a:pPr>
            <a:r>
              <a:rPr lang="en-US" sz="2000" dirty="0">
                <a:solidFill>
                  <a:schemeClr val="tx1"/>
                </a:solidFill>
                <a:cs typeface="Arial"/>
              </a:rPr>
              <a:t>Group Example</a:t>
            </a:r>
          </a:p>
          <a:p>
            <a:endParaRPr lang="en-US" sz="2000" dirty="0"/>
          </a:p>
          <a:p>
            <a:r>
              <a:rPr lang="en-US" sz="2000" b="0" dirty="0"/>
              <a:t>In this example, we can take Matt’s Spotify Data and sort each artist by sum of Number of Records. Then, using rank, we can identify where each artist falls overall in Matt's listening habits.</a:t>
            </a:r>
            <a:endParaRPr lang="en-US" sz="2000" b="0" dirty="0">
              <a:solidFill>
                <a:schemeClr val="tx1"/>
              </a:solidFill>
              <a:cs typeface="Arial"/>
            </a:endParaRPr>
          </a:p>
        </p:txBody>
      </p:sp>
      <p:pic>
        <p:nvPicPr>
          <p:cNvPr id="5122" name="Picture 2" descr="C:\Users\mpeterson\Desktop\PCPower\TC17\TC\TC\3. Rank\Group Exercise\Ran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6679" y="1219200"/>
            <a:ext cx="5372876" cy="27963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38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a:t>
            </a:r>
          </a:p>
        </p:txBody>
      </p:sp>
      <p:sp>
        <p:nvSpPr>
          <p:cNvPr id="3" name="Text Placeholder 2"/>
          <p:cNvSpPr>
            <a:spLocks noGrp="1"/>
          </p:cNvSpPr>
          <p:nvPr>
            <p:ph type="body" sz="quarter" idx="10"/>
          </p:nvPr>
        </p:nvSpPr>
        <p:spPr>
          <a:xfrm>
            <a:off x="269169" y="1189176"/>
            <a:ext cx="11650488" cy="3731349"/>
          </a:xfrm>
        </p:spPr>
        <p:txBody>
          <a:bodyPr/>
          <a:lstStyle/>
          <a:p>
            <a:r>
              <a:rPr lang="en-US" dirty="0"/>
              <a:t>Now it’s your turn to use Rank!</a:t>
            </a:r>
          </a:p>
          <a:p>
            <a:endParaRPr lang="en-US" dirty="0"/>
          </a:p>
          <a:p>
            <a:r>
              <a:rPr lang="en-US" dirty="0"/>
              <a:t>Challenge Questions </a:t>
            </a:r>
          </a:p>
          <a:p>
            <a:pPr marL="514350" indent="-514350">
              <a:buAutoNum type="arabicPeriod"/>
            </a:pPr>
            <a:r>
              <a:rPr lang="en-US" sz="2800" b="0" dirty="0"/>
              <a:t>Which "Place" had the most earthquakes in each year (2010 versus 2011)? Sorting normally does not return the correct results.</a:t>
            </a:r>
          </a:p>
          <a:p>
            <a:pPr marL="514350" indent="-514350">
              <a:buAutoNum type="arabicPeriod"/>
            </a:pPr>
            <a:r>
              <a:rPr lang="en-US" sz="2800" b="0" dirty="0"/>
              <a:t>Advanced - Las Vegas is hot! How can we filter to show the 5 hottest days in each month? Can we add a slider and turn that into the X hottest days in each month?</a:t>
            </a:r>
          </a:p>
        </p:txBody>
      </p:sp>
    </p:spTree>
    <p:extLst>
      <p:ext uri="{BB962C8B-B14F-4D97-AF65-F5344CB8AC3E}">
        <p14:creationId xmlns:p14="http://schemas.microsoft.com/office/powerpoint/2010/main" val="22023966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 Time!</a:t>
            </a:r>
          </a:p>
        </p:txBody>
      </p:sp>
    </p:spTree>
    <p:extLst>
      <p:ext uri="{BB962C8B-B14F-4D97-AF65-F5344CB8AC3E}">
        <p14:creationId xmlns:p14="http://schemas.microsoft.com/office/powerpoint/2010/main" val="1880988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Moving Average </a:t>
            </a:r>
          </a:p>
        </p:txBody>
      </p:sp>
      <p:sp>
        <p:nvSpPr>
          <p:cNvPr id="6" name="Text Placeholder 2"/>
          <p:cNvSpPr txBox="1">
            <a:spLocks/>
          </p:cNvSpPr>
          <p:nvPr/>
        </p:nvSpPr>
        <p:spPr>
          <a:xfrm>
            <a:off x="571351" y="1189303"/>
            <a:ext cx="5321570" cy="8349593"/>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Moving Average?</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Gauging Momentum</a:t>
            </a:r>
          </a:p>
          <a:p>
            <a:pPr marL="342900" indent="-342900">
              <a:spcBef>
                <a:spcPts val="2000"/>
              </a:spcBef>
              <a:buFont typeface="Arial" panose="020B0604020202020204" pitchFamily="34" charset="0"/>
              <a:buChar char="•"/>
            </a:pPr>
            <a:r>
              <a:rPr lang="en-US" sz="2000" b="0" dirty="0">
                <a:solidFill>
                  <a:schemeClr val="tx1"/>
                </a:solidFill>
                <a:cs typeface="Arial"/>
              </a:rPr>
              <a:t>Comparing against broader time frames</a:t>
            </a:r>
          </a:p>
          <a:p>
            <a:pPr>
              <a:spcBef>
                <a:spcPts val="2000"/>
              </a:spcBef>
            </a:pPr>
            <a:r>
              <a:rPr lang="en-US" sz="2000" dirty="0">
                <a:solidFill>
                  <a:schemeClr val="tx1"/>
                </a:solidFill>
                <a:cs typeface="Arial"/>
              </a:rPr>
              <a:t>Group Example</a:t>
            </a:r>
          </a:p>
          <a:p>
            <a:pPr>
              <a:spcBef>
                <a:spcPts val="2000"/>
              </a:spcBef>
            </a:pPr>
            <a:r>
              <a:rPr lang="en-US" sz="1900" b="0" dirty="0"/>
              <a:t>Let's look at the Maximum, Average, and Minimum temperatures so far this year in Las Vegas. As expected, there is a bit of volatility in this data, which might better explained with a Moving Average. Let's set up this moving average below the other trends, to be able to see overall trends, and adjust the table calculation in-shelf to calculate at the month level</a:t>
            </a:r>
            <a:endParaRPr lang="en-US" sz="200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p:txBody>
      </p:sp>
      <p:pic>
        <p:nvPicPr>
          <p:cNvPr id="6146" name="Picture 2" descr="C:\Users\mpeterson\Desktop\PCPower\TC17\TC\TC\4. Moving Average\Group Exercise\Moving Aver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920" y="1737359"/>
            <a:ext cx="5992692" cy="33648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267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Average</a:t>
            </a:r>
          </a:p>
        </p:txBody>
      </p:sp>
      <p:sp>
        <p:nvSpPr>
          <p:cNvPr id="3" name="Text Placeholder 2"/>
          <p:cNvSpPr>
            <a:spLocks noGrp="1"/>
          </p:cNvSpPr>
          <p:nvPr>
            <p:ph type="body" sz="quarter" idx="10"/>
          </p:nvPr>
        </p:nvSpPr>
        <p:spPr>
          <a:xfrm>
            <a:off x="269170" y="1189176"/>
            <a:ext cx="11650488" cy="4894744"/>
          </a:xfrm>
        </p:spPr>
        <p:txBody>
          <a:bodyPr/>
          <a:lstStyle/>
          <a:p>
            <a:r>
              <a:rPr lang="en-US" dirty="0"/>
              <a:t>Now it’s your turn to use Moving Average!</a:t>
            </a:r>
          </a:p>
          <a:p>
            <a:endParaRPr lang="en-US" dirty="0"/>
          </a:p>
          <a:p>
            <a:r>
              <a:rPr lang="en-US" dirty="0"/>
              <a:t>Challenge Questions </a:t>
            </a:r>
          </a:p>
          <a:p>
            <a:pPr marL="514350" indent="-514350">
              <a:buAutoNum type="arabicPeriod"/>
            </a:pPr>
            <a:r>
              <a:rPr lang="en-US" sz="2800" b="0" dirty="0"/>
              <a:t>Let's make a line chart displaying the number of earthquakes globally per month, and then add a moving average line chart that takes the average over the last two months (the default) in order to smooth the line and better visualize overall trends.</a:t>
            </a:r>
          </a:p>
          <a:p>
            <a:pPr marL="514350" indent="-514350">
              <a:buAutoNum type="arabicPeriod"/>
            </a:pPr>
            <a:r>
              <a:rPr lang="en-US" sz="2800" b="0" dirty="0"/>
              <a:t>Advanced - Looking at our DOW Stock ticker data, let's overlay a moving average onto the Value line chart, and insert a parameter allowing us to change how many periods the Moving Average is computed over.</a:t>
            </a:r>
          </a:p>
        </p:txBody>
      </p:sp>
    </p:spTree>
    <p:extLst>
      <p:ext uri="{BB962C8B-B14F-4D97-AF65-F5344CB8AC3E}">
        <p14:creationId xmlns:p14="http://schemas.microsoft.com/office/powerpoint/2010/main" val="38275598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Top of the Table: Winning with Table Calculations</a:t>
            </a:r>
            <a:endParaRPr lang="en-US" dirty="0"/>
          </a:p>
        </p:txBody>
      </p:sp>
      <p:sp>
        <p:nvSpPr>
          <p:cNvPr id="3" name="Text Placeholder 2"/>
          <p:cNvSpPr>
            <a:spLocks noGrp="1"/>
          </p:cNvSpPr>
          <p:nvPr>
            <p:ph type="body" sz="quarter" idx="14"/>
          </p:nvPr>
        </p:nvSpPr>
        <p:spPr/>
        <p:txBody>
          <a:bodyPr/>
          <a:lstStyle/>
          <a:p>
            <a:r>
              <a:rPr lang="en-US" dirty="0"/>
              <a:t>Matt Peterson &amp; Tim Pritchard</a:t>
            </a:r>
          </a:p>
          <a:p>
            <a:r>
              <a:rPr lang="en-US" dirty="0"/>
              <a:t>Product Consultants</a:t>
            </a:r>
          </a:p>
          <a:p>
            <a:r>
              <a:rPr lang="en-US" dirty="0"/>
              <a:t>Tableau</a:t>
            </a:r>
          </a:p>
        </p:txBody>
      </p:sp>
    </p:spTree>
    <p:extLst>
      <p:ext uri="{BB962C8B-B14F-4D97-AF65-F5344CB8AC3E}">
        <p14:creationId xmlns:p14="http://schemas.microsoft.com/office/powerpoint/2010/main" val="19850636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Percent Difference </a:t>
            </a:r>
          </a:p>
        </p:txBody>
      </p:sp>
      <p:sp>
        <p:nvSpPr>
          <p:cNvPr id="6" name="Text Placeholder 2"/>
          <p:cNvSpPr txBox="1">
            <a:spLocks/>
          </p:cNvSpPr>
          <p:nvPr/>
        </p:nvSpPr>
        <p:spPr>
          <a:xfrm>
            <a:off x="571352" y="1219201"/>
            <a:ext cx="3839079" cy="4144853"/>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Percent Difference ?</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Growth over time</a:t>
            </a:r>
          </a:p>
          <a:p>
            <a:pPr marL="342900" indent="-342900">
              <a:spcBef>
                <a:spcPts val="2000"/>
              </a:spcBef>
              <a:buFont typeface="Arial" panose="020B0604020202020204" pitchFamily="34" charset="0"/>
              <a:buChar char="•"/>
            </a:pPr>
            <a:r>
              <a:rPr lang="en-US" sz="2000" b="0" dirty="0">
                <a:solidFill>
                  <a:schemeClr val="tx1"/>
                </a:solidFill>
                <a:cs typeface="Arial"/>
              </a:rPr>
              <a:t>Revenue changes like YOY/QOQ/MOM</a:t>
            </a:r>
          </a:p>
          <a:p>
            <a:pPr>
              <a:spcBef>
                <a:spcPts val="2000"/>
              </a:spcBef>
            </a:pPr>
            <a:r>
              <a:rPr lang="en-US" sz="2000" dirty="0">
                <a:solidFill>
                  <a:schemeClr val="tx1"/>
                </a:solidFill>
                <a:cs typeface="Arial"/>
              </a:rPr>
              <a:t>Group Example</a:t>
            </a:r>
          </a:p>
          <a:p>
            <a:pPr>
              <a:spcBef>
                <a:spcPts val="2000"/>
              </a:spcBef>
            </a:pPr>
            <a:r>
              <a:rPr lang="en-US" sz="2000" b="0" dirty="0">
                <a:solidFill>
                  <a:schemeClr val="tx1"/>
                </a:solidFill>
                <a:cs typeface="Arial"/>
              </a:rPr>
              <a:t>Which Index has the highest percent growth?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359" y="1937860"/>
            <a:ext cx="7369038" cy="4018685"/>
          </a:xfrm>
          <a:prstGeom prst="rect">
            <a:avLst/>
          </a:prstGeom>
          <a:ln>
            <a:solidFill>
              <a:schemeClr val="tx1"/>
            </a:solidFill>
          </a:ln>
        </p:spPr>
      </p:pic>
    </p:spTree>
    <p:extLst>
      <p:ext uri="{BB962C8B-B14F-4D97-AF65-F5344CB8AC3E}">
        <p14:creationId xmlns:p14="http://schemas.microsoft.com/office/powerpoint/2010/main" val="12817962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 Difference</a:t>
            </a:r>
          </a:p>
        </p:txBody>
      </p:sp>
      <p:sp>
        <p:nvSpPr>
          <p:cNvPr id="3" name="Text Placeholder 2"/>
          <p:cNvSpPr>
            <a:spLocks noGrp="1"/>
          </p:cNvSpPr>
          <p:nvPr>
            <p:ph type="body" sz="quarter" idx="10"/>
          </p:nvPr>
        </p:nvSpPr>
        <p:spPr>
          <a:xfrm>
            <a:off x="269169" y="1189176"/>
            <a:ext cx="11650488" cy="3744808"/>
          </a:xfrm>
        </p:spPr>
        <p:txBody>
          <a:bodyPr/>
          <a:lstStyle/>
          <a:p>
            <a:r>
              <a:rPr lang="en-US" dirty="0"/>
              <a:t>Now it’s your turn to use Percent Difference</a:t>
            </a:r>
          </a:p>
          <a:p>
            <a:endParaRPr lang="en-US" dirty="0"/>
          </a:p>
          <a:p>
            <a:r>
              <a:rPr lang="en-US" dirty="0"/>
              <a:t>Challenge Questions </a:t>
            </a:r>
            <a:endParaRPr lang="en-US" sz="3200" dirty="0"/>
          </a:p>
          <a:p>
            <a:pPr marL="514350" indent="-514350">
              <a:buAutoNum type="arabicPeriod"/>
            </a:pPr>
            <a:r>
              <a:rPr lang="en-US" sz="2800" b="0" dirty="0"/>
              <a:t>On which day in 2015 did the Dow see its biggest jump in value from the previous day. What percent did it increase?</a:t>
            </a:r>
          </a:p>
          <a:p>
            <a:pPr marL="514350" indent="-514350">
              <a:buAutoNum type="arabicPeriod"/>
            </a:pPr>
            <a:r>
              <a:rPr lang="en-US" sz="2800" b="0" dirty="0"/>
              <a:t>Advanced - In which year did the S&amp;P 500 growth from the previous year outperform the Dow by the greatest amount? (Using the average value for the year as the comparative metric) </a:t>
            </a:r>
          </a:p>
        </p:txBody>
      </p:sp>
    </p:spTree>
    <p:extLst>
      <p:ext uri="{BB962C8B-B14F-4D97-AF65-F5344CB8AC3E}">
        <p14:creationId xmlns:p14="http://schemas.microsoft.com/office/powerpoint/2010/main" val="17045507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Wait….There’s More!</a:t>
            </a:r>
          </a:p>
        </p:txBody>
      </p:sp>
      <p:sp>
        <p:nvSpPr>
          <p:cNvPr id="3" name="Text Placeholder 2"/>
          <p:cNvSpPr>
            <a:spLocks noGrp="1"/>
          </p:cNvSpPr>
          <p:nvPr>
            <p:ph type="body" sz="quarter" idx="10"/>
          </p:nvPr>
        </p:nvSpPr>
        <p:spPr>
          <a:xfrm>
            <a:off x="375823" y="1393457"/>
            <a:ext cx="5919309" cy="1420902"/>
          </a:xfrm>
        </p:spPr>
        <p:txBody>
          <a:bodyPr/>
          <a:lstStyle/>
          <a:p>
            <a:pPr marL="457200" indent="-457200">
              <a:buFont typeface="Arial" panose="020B0604020202020204" pitchFamily="34" charset="0"/>
              <a:buChar char="•"/>
            </a:pPr>
            <a:r>
              <a:rPr lang="en-US" sz="2000" b="0" dirty="0"/>
              <a:t>We can also use table calculations in the “Create New Calculated field” window</a:t>
            </a:r>
          </a:p>
          <a:p>
            <a:pPr marL="457200" indent="-457200">
              <a:buFont typeface="Arial" panose="020B0604020202020204" pitchFamily="34" charset="0"/>
              <a:buChar char="•"/>
            </a:pPr>
            <a:r>
              <a:rPr lang="en-US" sz="2000" b="0" dirty="0"/>
              <a:t>The same rules apply but there is a longer list of options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905"/>
          <a:stretch/>
        </p:blipFill>
        <p:spPr>
          <a:xfrm>
            <a:off x="6401783" y="1075782"/>
            <a:ext cx="4023553" cy="5703942"/>
          </a:xfrm>
          <a:prstGeom prst="rect">
            <a:avLst/>
          </a:prstGeom>
          <a:ln>
            <a:solidFill>
              <a:schemeClr val="tx1"/>
            </a:solidFill>
          </a:ln>
        </p:spPr>
      </p:pic>
    </p:spTree>
    <p:extLst>
      <p:ext uri="{BB962C8B-B14F-4D97-AF65-F5344CB8AC3E}">
        <p14:creationId xmlns:p14="http://schemas.microsoft.com/office/powerpoint/2010/main" val="24249953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 Functions</a:t>
            </a:r>
          </a:p>
        </p:txBody>
      </p:sp>
      <p:sp>
        <p:nvSpPr>
          <p:cNvPr id="6" name="Text Placeholder 2"/>
          <p:cNvSpPr txBox="1">
            <a:spLocks/>
          </p:cNvSpPr>
          <p:nvPr/>
        </p:nvSpPr>
        <p:spPr>
          <a:xfrm>
            <a:off x="571351" y="1189303"/>
            <a:ext cx="11077864" cy="6955815"/>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Window Functions?</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Materialize an Average line</a:t>
            </a:r>
          </a:p>
          <a:p>
            <a:pPr marL="342900" indent="-342900">
              <a:spcBef>
                <a:spcPts val="2000"/>
              </a:spcBef>
              <a:buFont typeface="Arial" panose="020B0604020202020204" pitchFamily="34" charset="0"/>
              <a:buChar char="•"/>
            </a:pPr>
            <a:r>
              <a:rPr lang="en-US" sz="2000" b="0" dirty="0">
                <a:solidFill>
                  <a:schemeClr val="tx1"/>
                </a:solidFill>
                <a:cs typeface="Arial"/>
              </a:rPr>
              <a:t>Calculate the average of a defined window</a:t>
            </a:r>
          </a:p>
          <a:p>
            <a:pPr marL="342900" indent="-342900">
              <a:spcBef>
                <a:spcPts val="2000"/>
              </a:spcBef>
              <a:buFont typeface="Arial" panose="020B0604020202020204" pitchFamily="34" charset="0"/>
              <a:buChar char="•"/>
            </a:pPr>
            <a:r>
              <a:rPr lang="en-US" sz="2000" b="0" dirty="0">
                <a:solidFill>
                  <a:schemeClr val="tx1"/>
                </a:solidFill>
                <a:cs typeface="Arial"/>
              </a:rPr>
              <a:t>Calculate the minimum or maximum of various cohorts</a:t>
            </a:r>
          </a:p>
          <a:p>
            <a:pPr>
              <a:spcBef>
                <a:spcPts val="2000"/>
              </a:spcBef>
            </a:pPr>
            <a:r>
              <a:rPr lang="en-US" sz="2000" dirty="0">
                <a:solidFill>
                  <a:schemeClr val="tx1"/>
                </a:solidFill>
                <a:cs typeface="Arial"/>
              </a:rPr>
              <a:t>Group Example: </a:t>
            </a:r>
            <a:r>
              <a:rPr lang="en-US" sz="2000" b="0" dirty="0"/>
              <a:t>Using Window Average with our Las Vegas weather dataset, we can write a calculation to validate whether the maximum temperature each day falls above or below the average maximum daily temperature for that particular month. </a:t>
            </a: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p:txBody>
      </p:sp>
      <p:pic>
        <p:nvPicPr>
          <p:cNvPr id="7170" name="Picture 2" descr="C:\Users\mpeterson\Desktop\PCPower\TC17\TC\TC\6. Window Functions\Group Exercise\Window Function Group Example - step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6940" y="4598096"/>
            <a:ext cx="3481885" cy="22412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1" name="Picture 3" descr="C:\Users\mpeterson\Desktop\PCPower\TC17\TC\TC\6. Window Functions\Group Exercise\Window Function Group Examp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0249" y="1189303"/>
            <a:ext cx="4888576" cy="2590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56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 Functions</a:t>
            </a:r>
          </a:p>
        </p:txBody>
      </p:sp>
      <p:sp>
        <p:nvSpPr>
          <p:cNvPr id="3" name="Text Placeholder 2"/>
          <p:cNvSpPr>
            <a:spLocks noGrp="1"/>
          </p:cNvSpPr>
          <p:nvPr>
            <p:ph type="body" sz="quarter" idx="10"/>
          </p:nvPr>
        </p:nvSpPr>
        <p:spPr>
          <a:xfrm>
            <a:off x="271487" y="1087577"/>
            <a:ext cx="11650488" cy="5840131"/>
          </a:xfrm>
        </p:spPr>
        <p:txBody>
          <a:bodyPr/>
          <a:lstStyle/>
          <a:p>
            <a:r>
              <a:rPr lang="en-US" dirty="0"/>
              <a:t>Now it’s your turn to use Window Functions!</a:t>
            </a:r>
          </a:p>
          <a:p>
            <a:endParaRPr lang="en-US" dirty="0"/>
          </a:p>
          <a:p>
            <a:r>
              <a:rPr lang="en-US" dirty="0"/>
              <a:t>Challenge Questions:</a:t>
            </a:r>
          </a:p>
          <a:p>
            <a:endParaRPr lang="en-US" dirty="0"/>
          </a:p>
          <a:p>
            <a:pPr marL="514350" indent="-514350">
              <a:buFont typeface="+mj-lt"/>
              <a:buAutoNum type="arabicPeriod"/>
            </a:pPr>
            <a:r>
              <a:rPr lang="en-US" sz="3200" b="0" dirty="0"/>
              <a:t>Let's take a look at the average age of the "High Hazard" dams for each state.  Which state has the largest positive difference from the average? Which state has the largest negative difference from the average?</a:t>
            </a:r>
          </a:p>
          <a:p>
            <a:pPr marL="514350" indent="-514350">
              <a:buFont typeface="+mj-lt"/>
              <a:buAutoNum type="arabicPeriod"/>
            </a:pPr>
            <a:r>
              <a:rPr lang="en-US" sz="3200" b="0" dirty="0"/>
              <a:t>Advanced - Let's take a look at Vegas gaming revenue over time.  Which year had the highest Game Revenue? Which year had the highest Slot Revenue? Can we show both of these in the View without visualizing Revenue Type? </a:t>
            </a:r>
            <a:endParaRPr lang="en-US" dirty="0"/>
          </a:p>
        </p:txBody>
      </p:sp>
    </p:spTree>
    <p:extLst>
      <p:ext uri="{BB962C8B-B14F-4D97-AF65-F5344CB8AC3E}">
        <p14:creationId xmlns:p14="http://schemas.microsoft.com/office/powerpoint/2010/main" val="6464389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Waterfall Charts</a:t>
            </a:r>
          </a:p>
        </p:txBody>
      </p:sp>
      <p:sp>
        <p:nvSpPr>
          <p:cNvPr id="6" name="Text Placeholder 2"/>
          <p:cNvSpPr txBox="1">
            <a:spLocks/>
          </p:cNvSpPr>
          <p:nvPr/>
        </p:nvSpPr>
        <p:spPr>
          <a:xfrm>
            <a:off x="571351" y="1189303"/>
            <a:ext cx="11077864" cy="5632376"/>
          </a:xfrm>
          <a:prstGeom prst="rect">
            <a:avLst/>
          </a:prstGeom>
        </p:spPr>
        <p:txBody>
          <a:bodyPr vert="horz" wrap="square" lIns="146304" tIns="91440" rIns="146304" bIns="91440"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1" kern="1200" spc="0" baseline="0">
                <a:gradFill>
                  <a:gsLst>
                    <a:gs pos="1250">
                      <a:schemeClr val="tx1"/>
                    </a:gs>
                    <a:gs pos="100000">
                      <a:schemeClr val="tx1"/>
                    </a:gs>
                  </a:gsLst>
                  <a:lin ang="5400000" scaled="0"/>
                </a:gradFill>
                <a:latin typeface="+mn-lt"/>
                <a:ea typeface="+mn-ea"/>
                <a:cs typeface="+mn-cs"/>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gradFill>
                  <a:gsLst>
                    <a:gs pos="1250">
                      <a:schemeClr val="tx1"/>
                    </a:gs>
                    <a:gs pos="100000">
                      <a:schemeClr val="tx1"/>
                    </a:gs>
                  </a:gsLst>
                  <a:lin ang="5400000" scaled="0"/>
                </a:gradFill>
                <a:latin typeface="+mn-lt"/>
                <a:ea typeface="+mn-ea"/>
                <a:cs typeface="+mn-cs"/>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latin typeface="Arial"/>
                <a:cs typeface="Arial"/>
              </a:rPr>
              <a:t>Why would I use Waterfall Charts?</a:t>
            </a:r>
          </a:p>
          <a:p>
            <a:pPr>
              <a:spcBef>
                <a:spcPts val="2000"/>
              </a:spcBef>
            </a:pPr>
            <a:r>
              <a:rPr lang="en-US" sz="2000" dirty="0">
                <a:solidFill>
                  <a:schemeClr val="tx1"/>
                </a:solidFill>
                <a:cs typeface="Arial"/>
              </a:rPr>
              <a:t>Common Uses</a:t>
            </a:r>
          </a:p>
          <a:p>
            <a:pPr marL="342900" indent="-342900">
              <a:spcBef>
                <a:spcPts val="2000"/>
              </a:spcBef>
              <a:buFont typeface="Arial" panose="020B0604020202020204" pitchFamily="34" charset="0"/>
              <a:buChar char="•"/>
            </a:pPr>
            <a:r>
              <a:rPr lang="en-US" sz="2000" b="0" dirty="0">
                <a:solidFill>
                  <a:schemeClr val="tx1"/>
                </a:solidFill>
                <a:cs typeface="Arial"/>
              </a:rPr>
              <a:t>Visualize the progression of a measure towards the total</a:t>
            </a:r>
          </a:p>
          <a:p>
            <a:pPr marL="342900" indent="-342900">
              <a:spcBef>
                <a:spcPts val="2000"/>
              </a:spcBef>
              <a:buFont typeface="Arial" panose="020B0604020202020204" pitchFamily="34" charset="0"/>
              <a:buChar char="•"/>
            </a:pPr>
            <a:r>
              <a:rPr lang="en-US" sz="2000" b="0" dirty="0">
                <a:solidFill>
                  <a:schemeClr val="tx1"/>
                </a:solidFill>
                <a:cs typeface="Arial"/>
              </a:rPr>
              <a:t>Frequently used to track progress over time</a:t>
            </a:r>
          </a:p>
          <a:p>
            <a:pPr>
              <a:spcBef>
                <a:spcPts val="2000"/>
              </a:spcBef>
            </a:pPr>
            <a:r>
              <a:rPr lang="en-US" sz="2000" dirty="0">
                <a:solidFill>
                  <a:schemeClr val="tx1"/>
                </a:solidFill>
                <a:cs typeface="Arial"/>
              </a:rPr>
              <a:t>Group Example: </a:t>
            </a:r>
            <a:r>
              <a:rPr lang="en-US" sz="2000" b="0" dirty="0">
                <a:solidFill>
                  <a:schemeClr val="tx1"/>
                </a:solidFill>
                <a:cs typeface="Arial"/>
              </a:rPr>
              <a:t>Let’s simplify and use Superstore to get familiar with how to drum up a standard Waterfall Chart visualizing Profit between Subcategories. </a:t>
            </a:r>
            <a:endParaRPr lang="en-US" sz="200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b="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a:p>
            <a:pPr>
              <a:spcBef>
                <a:spcPts val="2000"/>
              </a:spcBef>
            </a:pPr>
            <a:endParaRPr lang="en-US" sz="2000" dirty="0">
              <a:solidFill>
                <a:schemeClr val="tx1"/>
              </a:solidFill>
              <a:cs typeface="Arial"/>
            </a:endParaRPr>
          </a:p>
        </p:txBody>
      </p:sp>
      <p:pic>
        <p:nvPicPr>
          <p:cNvPr id="10242" name="Picture 2" descr="C:\Users\mpeterson\Desktop\PCPower\TC17\TC\TC\7. Waterfall\Group Exercise\Waterfall Cha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8413" y="4190999"/>
            <a:ext cx="4572000" cy="250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702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Charts</a:t>
            </a:r>
          </a:p>
        </p:txBody>
      </p:sp>
      <p:sp>
        <p:nvSpPr>
          <p:cNvPr id="3" name="Text Placeholder 2"/>
          <p:cNvSpPr>
            <a:spLocks noGrp="1"/>
          </p:cNvSpPr>
          <p:nvPr>
            <p:ph type="body" sz="quarter" idx="10"/>
          </p:nvPr>
        </p:nvSpPr>
        <p:spPr>
          <a:xfrm>
            <a:off x="271487" y="1087577"/>
            <a:ext cx="11650488" cy="3939098"/>
          </a:xfrm>
        </p:spPr>
        <p:txBody>
          <a:bodyPr/>
          <a:lstStyle/>
          <a:p>
            <a:r>
              <a:rPr lang="en-US" dirty="0"/>
              <a:t>Now it’s your turn to use Waterfall Charts!</a:t>
            </a:r>
          </a:p>
          <a:p>
            <a:endParaRPr lang="en-US" dirty="0"/>
          </a:p>
          <a:p>
            <a:r>
              <a:rPr lang="en-US" dirty="0"/>
              <a:t>Challenge Question:</a:t>
            </a:r>
          </a:p>
          <a:p>
            <a:endParaRPr lang="en-US" dirty="0"/>
          </a:p>
          <a:p>
            <a:pPr marL="514350" indent="-514350">
              <a:buFont typeface="+mj-lt"/>
              <a:buAutoNum type="arabicPeriod"/>
            </a:pPr>
            <a:r>
              <a:rPr lang="en-US" sz="3200" b="0" dirty="0"/>
              <a:t>Let’s create a Waterfall Chart that visualizes the Total Payments across each age group, broken up by Sex.  How can we get the Table Calculation to compute properly with Sex in the View? </a:t>
            </a:r>
          </a:p>
        </p:txBody>
      </p:sp>
      <p:pic>
        <p:nvPicPr>
          <p:cNvPr id="11266" name="Picture 2" descr="C:\Users\mpeterson\Desktop\PCPower\TC17\TC\TC\7. Waterfall\Challenge\Waterfall Challenge - step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5693" y="4573981"/>
            <a:ext cx="2377440" cy="22753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5743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53575" y="1662274"/>
            <a:ext cx="8066367" cy="1372171"/>
          </a:xfrm>
          <a:prstGeom prst="rect">
            <a:avLst/>
          </a:prstGeom>
          <a:noFill/>
        </p:spPr>
        <p:txBody>
          <a:bodyPr wrap="square" lIns="152357" tIns="121886" rIns="152357" bIns="121886" rtlCol="0">
            <a:spAutoFit/>
          </a:bodyPr>
          <a:lstStyle/>
          <a:p>
            <a:pPr>
              <a:lnSpc>
                <a:spcPct val="90000"/>
              </a:lnSpc>
              <a:spcAft>
                <a:spcPts val="500"/>
              </a:spcAft>
            </a:pPr>
            <a:r>
              <a:rPr lang="en-US" sz="3000" b="1" dirty="0" smtClean="0">
                <a:solidFill>
                  <a:srgbClr val="FFFFFF"/>
                </a:solidFill>
              </a:rPr>
              <a:t>Wednesday, October 11</a:t>
            </a:r>
            <a:r>
              <a:rPr lang="en-US" sz="3300" b="1" dirty="0">
                <a:solidFill>
                  <a:srgbClr val="FFFFFF"/>
                </a:solidFill>
              </a:rPr>
              <a:t/>
            </a:r>
            <a:br>
              <a:rPr lang="en-US" sz="3300" b="1" dirty="0">
                <a:solidFill>
                  <a:srgbClr val="FFFFFF"/>
                </a:solidFill>
              </a:rPr>
            </a:br>
            <a:r>
              <a:rPr lang="en-US" sz="2300" b="1" dirty="0" smtClean="0">
                <a:solidFill>
                  <a:srgbClr val="FFFFFF"/>
                </a:solidFill>
              </a:rPr>
              <a:t>Top of the Table: Winning with Table Calculations</a:t>
            </a:r>
            <a:endParaRPr lang="en-US" sz="2300" b="1" dirty="0">
              <a:solidFill>
                <a:srgbClr val="FFFFFF"/>
              </a:solidFill>
            </a:endParaRPr>
          </a:p>
          <a:p>
            <a:pPr>
              <a:lnSpc>
                <a:spcPct val="90000"/>
              </a:lnSpc>
              <a:spcAft>
                <a:spcPts val="500"/>
              </a:spcAft>
            </a:pPr>
            <a:r>
              <a:rPr lang="en-US" sz="2000" dirty="0" smtClean="0">
                <a:solidFill>
                  <a:srgbClr val="FFFFFF"/>
                </a:solidFill>
              </a:rPr>
              <a:t>1:30pm – 4:00pm  |  South Pacific J</a:t>
            </a:r>
            <a:endParaRPr lang="en-US" sz="2000" dirty="0">
              <a:solidFill>
                <a:srgbClr val="FFFFFF"/>
              </a:solidFill>
            </a:endParaRPr>
          </a:p>
        </p:txBody>
      </p:sp>
      <p:sp>
        <p:nvSpPr>
          <p:cNvPr id="7" name="Text Placeholder 6"/>
          <p:cNvSpPr>
            <a:spLocks noGrp="1"/>
          </p:cNvSpPr>
          <p:nvPr>
            <p:ph type="body" sz="quarter" idx="15"/>
          </p:nvPr>
        </p:nvSpPr>
        <p:spPr>
          <a:xfrm>
            <a:off x="953575" y="994833"/>
            <a:ext cx="8066367" cy="448399"/>
          </a:xfrm>
        </p:spPr>
        <p:txBody>
          <a:bodyPr/>
          <a:lstStyle/>
          <a:p>
            <a:r>
              <a:rPr lang="en-US" dirty="0"/>
              <a:t>SESSION REPEATS</a:t>
            </a:r>
          </a:p>
        </p:txBody>
      </p:sp>
    </p:spTree>
    <p:extLst>
      <p:ext uri="{BB962C8B-B14F-4D97-AF65-F5344CB8AC3E}">
        <p14:creationId xmlns:p14="http://schemas.microsoft.com/office/powerpoint/2010/main" val="6560078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45831" y="1684381"/>
            <a:ext cx="8066367" cy="1326004"/>
          </a:xfrm>
          <a:prstGeom prst="rect">
            <a:avLst/>
          </a:prstGeom>
          <a:noFill/>
        </p:spPr>
        <p:txBody>
          <a:bodyPr wrap="square" lIns="152357" tIns="121886" rIns="152357" bIns="121886" rtlCol="0">
            <a:spAutoFit/>
          </a:bodyPr>
          <a:lstStyle/>
          <a:p>
            <a:pPr>
              <a:lnSpc>
                <a:spcPct val="90000"/>
              </a:lnSpc>
              <a:spcAft>
                <a:spcPts val="500"/>
              </a:spcAft>
            </a:pPr>
            <a:r>
              <a:rPr lang="en-US" sz="3000" b="1" dirty="0" smtClean="0">
                <a:solidFill>
                  <a:srgbClr val="FFFFFF"/>
                </a:solidFill>
              </a:rPr>
              <a:t>Tuesday, October 10</a:t>
            </a:r>
            <a:r>
              <a:rPr lang="en-US" sz="3300" b="1" dirty="0" smtClean="0">
                <a:solidFill>
                  <a:srgbClr val="FFFFFF"/>
                </a:solidFill>
              </a:rPr>
              <a:t/>
            </a:r>
            <a:br>
              <a:rPr lang="en-US" sz="3300" b="1" dirty="0" smtClean="0">
                <a:solidFill>
                  <a:srgbClr val="FFFFFF"/>
                </a:solidFill>
              </a:rPr>
            </a:br>
            <a:r>
              <a:rPr lang="en-US" sz="2300" b="1" dirty="0" smtClean="0">
                <a:solidFill>
                  <a:srgbClr val="FFFFFF"/>
                </a:solidFill>
              </a:rPr>
              <a:t>Table </a:t>
            </a:r>
            <a:r>
              <a:rPr lang="en-US" sz="2300" b="1" dirty="0" err="1" smtClean="0">
                <a:solidFill>
                  <a:srgbClr val="FFFFFF"/>
                </a:solidFill>
              </a:rPr>
              <a:t>Calcs</a:t>
            </a:r>
            <a:r>
              <a:rPr lang="en-US" sz="2300" b="1" dirty="0" smtClean="0">
                <a:solidFill>
                  <a:srgbClr val="FFFFFF"/>
                </a:solidFill>
              </a:rPr>
              <a:t> for the Advanced Analyst</a:t>
            </a:r>
            <a:endParaRPr lang="en-US" sz="2300" b="1" dirty="0">
              <a:solidFill>
                <a:srgbClr val="FFFFFF"/>
              </a:solidFill>
            </a:endParaRPr>
          </a:p>
          <a:p>
            <a:pPr>
              <a:lnSpc>
                <a:spcPct val="90000"/>
              </a:lnSpc>
              <a:spcAft>
                <a:spcPts val="500"/>
              </a:spcAft>
            </a:pPr>
            <a:r>
              <a:rPr lang="en-US" sz="2000" dirty="0" smtClean="0">
                <a:solidFill>
                  <a:srgbClr val="FFFFFF"/>
                </a:solidFill>
              </a:rPr>
              <a:t>2:00pm </a:t>
            </a:r>
            <a:r>
              <a:rPr lang="en-US" sz="2000" dirty="0">
                <a:solidFill>
                  <a:srgbClr val="FFFFFF"/>
                </a:solidFill>
              </a:rPr>
              <a:t>– </a:t>
            </a:r>
            <a:r>
              <a:rPr lang="en-US" sz="2000" dirty="0" smtClean="0">
                <a:solidFill>
                  <a:srgbClr val="FFFFFF"/>
                </a:solidFill>
              </a:rPr>
              <a:t>4:30pm  </a:t>
            </a:r>
            <a:r>
              <a:rPr lang="en-US" sz="2000" dirty="0">
                <a:solidFill>
                  <a:srgbClr val="FFFFFF"/>
                </a:solidFill>
              </a:rPr>
              <a:t>|  </a:t>
            </a:r>
            <a:r>
              <a:rPr lang="en-US" sz="2000" dirty="0" smtClean="0">
                <a:solidFill>
                  <a:srgbClr val="FFFFFF"/>
                </a:solidFill>
              </a:rPr>
              <a:t>North – Islander E</a:t>
            </a:r>
            <a:endParaRPr lang="en-US" sz="2000" dirty="0">
              <a:solidFill>
                <a:srgbClr val="FFFFFF"/>
              </a:solidFill>
            </a:endParaRPr>
          </a:p>
        </p:txBody>
      </p:sp>
      <p:sp>
        <p:nvSpPr>
          <p:cNvPr id="13" name="TextBox 12"/>
          <p:cNvSpPr txBox="1"/>
          <p:nvPr/>
        </p:nvSpPr>
        <p:spPr>
          <a:xfrm>
            <a:off x="945831" y="3101346"/>
            <a:ext cx="8066367" cy="1321319"/>
          </a:xfrm>
          <a:prstGeom prst="rect">
            <a:avLst/>
          </a:prstGeom>
          <a:noFill/>
        </p:spPr>
        <p:txBody>
          <a:bodyPr wrap="square" lIns="152357" tIns="121886" rIns="152357" bIns="121886" rtlCol="0">
            <a:spAutoFit/>
          </a:bodyPr>
          <a:lstStyle/>
          <a:p>
            <a:pPr>
              <a:lnSpc>
                <a:spcPct val="90000"/>
              </a:lnSpc>
              <a:spcAft>
                <a:spcPts val="500"/>
              </a:spcAft>
            </a:pPr>
            <a:r>
              <a:rPr lang="en-US" sz="3000" b="1" dirty="0" smtClean="0">
                <a:solidFill>
                  <a:srgbClr val="FFFFFF"/>
                </a:solidFill>
              </a:rPr>
              <a:t>Wednesday, </a:t>
            </a:r>
            <a:r>
              <a:rPr lang="en-US" sz="3000" b="1" dirty="0">
                <a:solidFill>
                  <a:srgbClr val="FFFFFF"/>
                </a:solidFill>
              </a:rPr>
              <a:t>October </a:t>
            </a:r>
            <a:r>
              <a:rPr lang="en-US" sz="3000" b="1" dirty="0" smtClean="0">
                <a:solidFill>
                  <a:srgbClr val="FFFFFF"/>
                </a:solidFill>
              </a:rPr>
              <a:t>11</a:t>
            </a:r>
            <a:r>
              <a:rPr lang="en-US" sz="3300" b="1" dirty="0">
                <a:solidFill>
                  <a:srgbClr val="FFFFFF"/>
                </a:solidFill>
              </a:rPr>
              <a:t/>
            </a:r>
            <a:br>
              <a:rPr lang="en-US" sz="3300" b="1" dirty="0">
                <a:solidFill>
                  <a:srgbClr val="FFFFFF"/>
                </a:solidFill>
              </a:rPr>
            </a:br>
            <a:r>
              <a:rPr lang="en-US" sz="2300" b="1" dirty="0">
                <a:solidFill>
                  <a:srgbClr val="FFFFFF"/>
                </a:solidFill>
              </a:rPr>
              <a:t>Table </a:t>
            </a:r>
            <a:r>
              <a:rPr lang="en-US" sz="2300" b="1" dirty="0" err="1">
                <a:solidFill>
                  <a:srgbClr val="FFFFFF"/>
                </a:solidFill>
              </a:rPr>
              <a:t>Calcs</a:t>
            </a:r>
            <a:r>
              <a:rPr lang="en-US" sz="2300" b="1" dirty="0">
                <a:solidFill>
                  <a:srgbClr val="FFFFFF"/>
                </a:solidFill>
              </a:rPr>
              <a:t> for the Advanced </a:t>
            </a:r>
            <a:r>
              <a:rPr lang="en-US" sz="2300" b="1" dirty="0" smtClean="0">
                <a:solidFill>
                  <a:srgbClr val="FFFFFF"/>
                </a:solidFill>
              </a:rPr>
              <a:t>Analyst</a:t>
            </a:r>
            <a:endParaRPr lang="en-US" sz="2300" b="1" dirty="0">
              <a:solidFill>
                <a:srgbClr val="FFFFFF"/>
              </a:solidFill>
            </a:endParaRPr>
          </a:p>
          <a:p>
            <a:pPr>
              <a:lnSpc>
                <a:spcPct val="90000"/>
              </a:lnSpc>
              <a:spcAft>
                <a:spcPts val="500"/>
              </a:spcAft>
            </a:pPr>
            <a:r>
              <a:rPr lang="en-US" sz="2000" dirty="0" smtClean="0">
                <a:solidFill>
                  <a:srgbClr val="FFFFFF"/>
                </a:solidFill>
              </a:rPr>
              <a:t>1:30pm </a:t>
            </a:r>
            <a:r>
              <a:rPr lang="en-US" sz="2000" dirty="0">
                <a:solidFill>
                  <a:srgbClr val="FFFFFF"/>
                </a:solidFill>
              </a:rPr>
              <a:t>– </a:t>
            </a:r>
            <a:r>
              <a:rPr lang="en-US" sz="2000" dirty="0" smtClean="0">
                <a:solidFill>
                  <a:srgbClr val="FFFFFF"/>
                </a:solidFill>
              </a:rPr>
              <a:t>4:00pm  |  North – Islander E</a:t>
            </a:r>
            <a:endParaRPr lang="en-US" sz="2000" dirty="0">
              <a:solidFill>
                <a:srgbClr val="FFFFFF"/>
              </a:solidFill>
            </a:endParaRPr>
          </a:p>
        </p:txBody>
      </p:sp>
      <p:sp>
        <p:nvSpPr>
          <p:cNvPr id="6" name="Text Placeholder 6"/>
          <p:cNvSpPr>
            <a:spLocks noGrp="1"/>
          </p:cNvSpPr>
          <p:nvPr>
            <p:ph type="body" sz="quarter" idx="15"/>
          </p:nvPr>
        </p:nvSpPr>
        <p:spPr>
          <a:xfrm>
            <a:off x="953575" y="994833"/>
            <a:ext cx="8066367" cy="448399"/>
          </a:xfrm>
        </p:spPr>
        <p:txBody>
          <a:bodyPr/>
          <a:lstStyle/>
          <a:p>
            <a:r>
              <a:rPr lang="en-US" dirty="0"/>
              <a:t>RELATED SESSIONS</a:t>
            </a:r>
          </a:p>
        </p:txBody>
      </p:sp>
    </p:spTree>
    <p:extLst>
      <p:ext uri="{BB962C8B-B14F-4D97-AF65-F5344CB8AC3E}">
        <p14:creationId xmlns:p14="http://schemas.microsoft.com/office/powerpoint/2010/main" val="22838160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7012" y="1469511"/>
            <a:ext cx="5730222" cy="3554178"/>
          </a:xfrm>
          <a:prstGeom prst="rect">
            <a:avLst/>
          </a:prstGeom>
        </p:spPr>
        <p:txBody>
          <a:bodyPr wrap="square">
            <a:spAutoFit/>
          </a:bodyPr>
          <a:lstStyle/>
          <a:p>
            <a:pPr defTabSz="761787"/>
            <a:r>
              <a:rPr lang="en-US" sz="4499" b="1" kern="0" spc="-100" dirty="0">
                <a:ln w="3175">
                  <a:noFill/>
                </a:ln>
                <a:solidFill>
                  <a:srgbClr val="FFFFFF"/>
                </a:solidFill>
                <a:cs typeface="Arial" panose="020B0604020202020204" pitchFamily="34" charset="0"/>
              </a:rPr>
              <a:t>Please complete </a:t>
            </a:r>
            <a:br>
              <a:rPr lang="en-US" sz="4499" b="1" kern="0" spc="-100" dirty="0">
                <a:ln w="3175">
                  <a:noFill/>
                </a:ln>
                <a:solidFill>
                  <a:srgbClr val="FFFFFF"/>
                </a:solidFill>
                <a:cs typeface="Arial" panose="020B0604020202020204" pitchFamily="34" charset="0"/>
              </a:rPr>
            </a:br>
            <a:r>
              <a:rPr lang="en-US" sz="4499" b="1" kern="0" spc="-100" dirty="0">
                <a:ln w="3175">
                  <a:noFill/>
                </a:ln>
                <a:solidFill>
                  <a:srgbClr val="FFFFFF"/>
                </a:solidFill>
                <a:cs typeface="Arial" panose="020B0604020202020204" pitchFamily="34" charset="0"/>
              </a:rPr>
              <a:t>the session survey from the Session Details screen in your TC17 app</a:t>
            </a:r>
          </a:p>
        </p:txBody>
      </p:sp>
      <p:sp>
        <p:nvSpPr>
          <p:cNvPr id="3" name="Freeform 5"/>
          <p:cNvSpPr>
            <a:spLocks noEditPoints="1"/>
          </p:cNvSpPr>
          <p:nvPr/>
        </p:nvSpPr>
        <p:spPr bwMode="auto">
          <a:xfrm>
            <a:off x="1035797" y="2452191"/>
            <a:ext cx="1668061" cy="1352757"/>
          </a:xfrm>
          <a:custGeom>
            <a:avLst/>
            <a:gdLst>
              <a:gd name="T0" fmla="*/ 656 w 656"/>
              <a:gd name="T1" fmla="*/ 67 h 532"/>
              <a:gd name="T2" fmla="*/ 587 w 656"/>
              <a:gd name="T3" fmla="*/ 0 h 532"/>
              <a:gd name="T4" fmla="*/ 496 w 656"/>
              <a:gd name="T5" fmla="*/ 91 h 532"/>
              <a:gd name="T6" fmla="*/ 496 w 656"/>
              <a:gd name="T7" fmla="*/ 33 h 532"/>
              <a:gd name="T8" fmla="*/ 0 w 656"/>
              <a:gd name="T9" fmla="*/ 33 h 532"/>
              <a:gd name="T10" fmla="*/ 0 w 656"/>
              <a:gd name="T11" fmla="*/ 532 h 532"/>
              <a:gd name="T12" fmla="*/ 496 w 656"/>
              <a:gd name="T13" fmla="*/ 532 h 532"/>
              <a:gd name="T14" fmla="*/ 496 w 656"/>
              <a:gd name="T15" fmla="*/ 227 h 532"/>
              <a:gd name="T16" fmla="*/ 656 w 656"/>
              <a:gd name="T17" fmla="*/ 67 h 532"/>
              <a:gd name="T18" fmla="*/ 403 w 656"/>
              <a:gd name="T19" fmla="*/ 438 h 532"/>
              <a:gd name="T20" fmla="*/ 93 w 656"/>
              <a:gd name="T21" fmla="*/ 438 h 532"/>
              <a:gd name="T22" fmla="*/ 93 w 656"/>
              <a:gd name="T23" fmla="*/ 127 h 532"/>
              <a:gd name="T24" fmla="*/ 403 w 656"/>
              <a:gd name="T25" fmla="*/ 127 h 532"/>
              <a:gd name="T26" fmla="*/ 403 w 656"/>
              <a:gd name="T27" fmla="*/ 184 h 532"/>
              <a:gd name="T28" fmla="*/ 310 w 656"/>
              <a:gd name="T29" fmla="*/ 278 h 532"/>
              <a:gd name="T30" fmla="*/ 200 w 656"/>
              <a:gd name="T31" fmla="*/ 165 h 532"/>
              <a:gd name="T32" fmla="*/ 131 w 656"/>
              <a:gd name="T33" fmla="*/ 234 h 532"/>
              <a:gd name="T34" fmla="*/ 243 w 656"/>
              <a:gd name="T35" fmla="*/ 345 h 532"/>
              <a:gd name="T36" fmla="*/ 310 w 656"/>
              <a:gd name="T37" fmla="*/ 414 h 532"/>
              <a:gd name="T38" fmla="*/ 379 w 656"/>
              <a:gd name="T39" fmla="*/ 345 h 532"/>
              <a:gd name="T40" fmla="*/ 403 w 656"/>
              <a:gd name="T41" fmla="*/ 321 h 532"/>
              <a:gd name="T42" fmla="*/ 403 w 656"/>
              <a:gd name="T43" fmla="*/ 43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2">
                <a:moveTo>
                  <a:pt x="656" y="67"/>
                </a:moveTo>
                <a:lnTo>
                  <a:pt x="587" y="0"/>
                </a:lnTo>
                <a:lnTo>
                  <a:pt x="496" y="91"/>
                </a:lnTo>
                <a:lnTo>
                  <a:pt x="496" y="33"/>
                </a:lnTo>
                <a:lnTo>
                  <a:pt x="0" y="33"/>
                </a:lnTo>
                <a:lnTo>
                  <a:pt x="0" y="532"/>
                </a:lnTo>
                <a:lnTo>
                  <a:pt x="496" y="532"/>
                </a:lnTo>
                <a:lnTo>
                  <a:pt x="496" y="227"/>
                </a:lnTo>
                <a:lnTo>
                  <a:pt x="656" y="67"/>
                </a:lnTo>
                <a:close/>
                <a:moveTo>
                  <a:pt x="403" y="438"/>
                </a:moveTo>
                <a:lnTo>
                  <a:pt x="93" y="438"/>
                </a:lnTo>
                <a:lnTo>
                  <a:pt x="93" y="127"/>
                </a:lnTo>
                <a:lnTo>
                  <a:pt x="403" y="127"/>
                </a:lnTo>
                <a:lnTo>
                  <a:pt x="403" y="184"/>
                </a:lnTo>
                <a:lnTo>
                  <a:pt x="310" y="278"/>
                </a:lnTo>
                <a:lnTo>
                  <a:pt x="200" y="165"/>
                </a:lnTo>
                <a:lnTo>
                  <a:pt x="131" y="234"/>
                </a:lnTo>
                <a:lnTo>
                  <a:pt x="243" y="345"/>
                </a:lnTo>
                <a:lnTo>
                  <a:pt x="310" y="414"/>
                </a:lnTo>
                <a:lnTo>
                  <a:pt x="379" y="345"/>
                </a:lnTo>
                <a:lnTo>
                  <a:pt x="403" y="321"/>
                </a:lnTo>
                <a:lnTo>
                  <a:pt x="403" y="438"/>
                </a:lnTo>
                <a:close/>
              </a:path>
            </a:pathLst>
          </a:custGeom>
          <a:solidFill>
            <a:schemeClr val="tx1"/>
          </a:solidFill>
          <a:ln>
            <a:noFill/>
          </a:ln>
        </p:spPr>
        <p:txBody>
          <a:bodyPr vert="horz" wrap="square" lIns="76180" tIns="38090" rIns="76180" bIns="38090" numCol="1" anchor="t" anchorCtr="0" compatLnSpc="1">
            <a:prstTxWarp prst="textNoShape">
              <a:avLst/>
            </a:prstTxWarp>
          </a:bodyPr>
          <a:lstStyle/>
          <a:p>
            <a:endParaRPr lang="en-US" sz="1833" dirty="0">
              <a:solidFill>
                <a:srgbClr val="FFFFFF"/>
              </a:solidFill>
            </a:endParaRPr>
          </a:p>
        </p:txBody>
      </p:sp>
      <p:pic>
        <p:nvPicPr>
          <p:cNvPr id="8" name="Picture 7" descr="iPhone-6-4,7-inch-Three-colors-Mockup.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4660" y="1058913"/>
            <a:ext cx="3571903" cy="4883633"/>
          </a:xfrm>
          <a:prstGeom prst="rect">
            <a:avLst/>
          </a:prstGeom>
        </p:spPr>
      </p:pic>
    </p:spTree>
    <p:extLst>
      <p:ext uri="{BB962C8B-B14F-4D97-AF65-F5344CB8AC3E}">
        <p14:creationId xmlns:p14="http://schemas.microsoft.com/office/powerpoint/2010/main" val="42770961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4212" y="990600"/>
            <a:ext cx="8066367" cy="1793874"/>
          </a:xfrm>
        </p:spPr>
        <p:txBody>
          <a:bodyPr/>
          <a:lstStyle/>
          <a:p>
            <a:r>
              <a:rPr lang="en-US" dirty="0"/>
              <a:t>Matt Peterson</a:t>
            </a:r>
          </a:p>
        </p:txBody>
      </p:sp>
      <p:pic>
        <p:nvPicPr>
          <p:cNvPr id="9218" name="Picture 2" descr="C:\Users\mpeterson\Pictures\BT\MattDrum.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572" b="12579"/>
          <a:stretch/>
        </p:blipFill>
        <p:spPr bwMode="auto">
          <a:xfrm>
            <a:off x="3808413" y="1828800"/>
            <a:ext cx="4572000" cy="451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5684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idx="4294967295"/>
          </p:nvPr>
        </p:nvSpPr>
        <p:spPr>
          <a:xfrm>
            <a:off x="0" y="228600"/>
            <a:ext cx="12188825" cy="1946275"/>
          </a:xfrm>
        </p:spPr>
        <p:txBody>
          <a:bodyPr/>
          <a:lstStyle/>
          <a:p>
            <a:pPr algn="ctr"/>
            <a:r>
              <a:rPr lang="en-US" dirty="0"/>
              <a:t>Thank You For Attending!</a:t>
            </a:r>
          </a:p>
        </p:txBody>
      </p:sp>
    </p:spTree>
    <p:extLst>
      <p:ext uri="{BB962C8B-B14F-4D97-AF65-F5344CB8AC3E}">
        <p14:creationId xmlns:p14="http://schemas.microsoft.com/office/powerpoint/2010/main" val="15000005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4212" y="990600"/>
            <a:ext cx="8066367" cy="1793874"/>
          </a:xfrm>
        </p:spPr>
        <p:txBody>
          <a:bodyPr/>
          <a:lstStyle/>
          <a:p>
            <a:r>
              <a:rPr lang="en-US" dirty="0"/>
              <a:t>Tim Pritchard</a:t>
            </a:r>
          </a:p>
        </p:txBody>
      </p:sp>
      <p:pic>
        <p:nvPicPr>
          <p:cNvPr id="8194" name="Picture 1" descr="Tim grad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613" y="1828800"/>
            <a:ext cx="3657600" cy="457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88895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170" y="1189178"/>
            <a:ext cx="11650488" cy="5051197"/>
          </a:xfrm>
        </p:spPr>
        <p:txBody>
          <a:bodyPr/>
          <a:lstStyle/>
          <a:p>
            <a:r>
              <a:rPr lang="en-US" dirty="0"/>
              <a:t>+ Introduction</a:t>
            </a:r>
          </a:p>
          <a:p>
            <a:r>
              <a:rPr lang="en-US" dirty="0"/>
              <a:t>+ Running Total</a:t>
            </a:r>
          </a:p>
          <a:p>
            <a:r>
              <a:rPr lang="en-US" dirty="0"/>
              <a:t>+ Percent of Total</a:t>
            </a:r>
          </a:p>
          <a:p>
            <a:r>
              <a:rPr lang="en-US" dirty="0"/>
              <a:t>+ Rank</a:t>
            </a:r>
          </a:p>
          <a:p>
            <a:r>
              <a:rPr lang="en-US" dirty="0" smtClean="0"/>
              <a:t>+ Break!</a:t>
            </a:r>
          </a:p>
          <a:p>
            <a:r>
              <a:rPr lang="en-US" dirty="0" smtClean="0"/>
              <a:t>+ </a:t>
            </a:r>
            <a:r>
              <a:rPr lang="en-US" dirty="0"/>
              <a:t>Moving </a:t>
            </a:r>
            <a:r>
              <a:rPr lang="en-US" dirty="0" smtClean="0"/>
              <a:t>Average</a:t>
            </a:r>
          </a:p>
          <a:p>
            <a:r>
              <a:rPr lang="en-US" dirty="0" smtClean="0"/>
              <a:t>+ </a:t>
            </a:r>
            <a:r>
              <a:rPr lang="en-US" dirty="0"/>
              <a:t>Percent Difference</a:t>
            </a:r>
          </a:p>
          <a:p>
            <a:r>
              <a:rPr lang="en-US" dirty="0"/>
              <a:t>+ Window Functions</a:t>
            </a:r>
          </a:p>
          <a:p>
            <a:r>
              <a:rPr lang="en-US" dirty="0"/>
              <a:t>+ Waterfall Charts</a:t>
            </a:r>
          </a:p>
          <a:p>
            <a:r>
              <a:rPr lang="en-US" dirty="0"/>
              <a:t>+ Edit Table Calculations</a:t>
            </a:r>
          </a:p>
        </p:txBody>
      </p:sp>
    </p:spTree>
    <p:extLst>
      <p:ext uri="{BB962C8B-B14F-4D97-AF65-F5344CB8AC3E}">
        <p14:creationId xmlns:p14="http://schemas.microsoft.com/office/powerpoint/2010/main" val="3829424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Table Calculations </a:t>
            </a:r>
          </a:p>
        </p:txBody>
      </p:sp>
      <p:sp>
        <p:nvSpPr>
          <p:cNvPr id="7" name="TextBox 6"/>
          <p:cNvSpPr txBox="1"/>
          <p:nvPr/>
        </p:nvSpPr>
        <p:spPr>
          <a:xfrm>
            <a:off x="7644286" y="1858465"/>
            <a:ext cx="4054186" cy="2931572"/>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Table Calculations are a powerful tool to help understand data and easily do the math for the consumer – visually!</a:t>
            </a:r>
          </a:p>
          <a:p>
            <a:pPr defTabSz="914307">
              <a:lnSpc>
                <a:spcPct val="90000"/>
              </a:lnSpc>
              <a:spcAft>
                <a:spcPts val="1500"/>
              </a:spcAft>
            </a:pPr>
            <a:r>
              <a:rPr lang="en-US" sz="2000" dirty="0">
                <a:solidFill>
                  <a:srgbClr val="505050"/>
                </a:solidFill>
              </a:rPr>
              <a:t>This Tableau Public </a:t>
            </a:r>
            <a:r>
              <a:rPr lang="en-US" sz="2000" dirty="0" err="1">
                <a:solidFill>
                  <a:srgbClr val="505050"/>
                </a:solidFill>
              </a:rPr>
              <a:t>viz</a:t>
            </a:r>
            <a:r>
              <a:rPr lang="en-US" sz="2000" dirty="0">
                <a:solidFill>
                  <a:srgbClr val="505050"/>
                </a:solidFill>
              </a:rPr>
              <a:t> by David Newman shows a running sum of time each Simpson character is featured in the main plot.</a:t>
            </a:r>
          </a:p>
        </p:txBody>
      </p:sp>
      <p:sp>
        <p:nvSpPr>
          <p:cNvPr id="5" name="TextBox 4"/>
          <p:cNvSpPr txBox="1"/>
          <p:nvPr/>
        </p:nvSpPr>
        <p:spPr>
          <a:xfrm>
            <a:off x="269171" y="5544761"/>
            <a:ext cx="4432636" cy="572464"/>
          </a:xfrm>
          <a:prstGeom prst="rect">
            <a:avLst/>
          </a:prstGeom>
          <a:noFill/>
        </p:spPr>
        <p:txBody>
          <a:bodyPr wrap="square" lIns="182880" tIns="146304" rIns="182880" bIns="146304" rtlCol="0">
            <a:spAutoFit/>
          </a:bodyPr>
          <a:lstStyle/>
          <a:p>
            <a:pPr>
              <a:spcAft>
                <a:spcPts val="1800"/>
              </a:spcAft>
            </a:pPr>
            <a:r>
              <a:rPr lang="en-US" sz="900" dirty="0">
                <a:gradFill>
                  <a:gsLst>
                    <a:gs pos="2917">
                      <a:schemeClr val="tx1"/>
                    </a:gs>
                    <a:gs pos="30000">
                      <a:schemeClr val="tx1"/>
                    </a:gs>
                  </a:gsLst>
                  <a:lin ang="5400000" scaled="0"/>
                </a:gradFill>
              </a:rPr>
              <a:t>Credit: David Newman</a:t>
            </a:r>
            <a:br>
              <a:rPr lang="en-US" sz="900" dirty="0">
                <a:gradFill>
                  <a:gsLst>
                    <a:gs pos="2917">
                      <a:schemeClr val="tx1"/>
                    </a:gs>
                    <a:gs pos="30000">
                      <a:schemeClr val="tx1"/>
                    </a:gs>
                  </a:gsLst>
                  <a:lin ang="5400000" scaled="0"/>
                </a:gradFill>
              </a:rPr>
            </a:br>
            <a:r>
              <a:rPr lang="en-US" sz="900" dirty="0">
                <a:gradFill>
                  <a:gsLst>
                    <a:gs pos="2917">
                      <a:schemeClr val="tx1"/>
                    </a:gs>
                    <a:gs pos="30000">
                      <a:schemeClr val="tx1"/>
                    </a:gs>
                  </a:gsLst>
                  <a:lin ang="5400000" scaled="0"/>
                </a:gradFill>
              </a:rPr>
              <a:t>Link: </a:t>
            </a:r>
            <a:r>
              <a:rPr lang="en-US" sz="900" dirty="0">
                <a:gradFill>
                  <a:gsLst>
                    <a:gs pos="2917">
                      <a:schemeClr val="tx1"/>
                    </a:gs>
                    <a:gs pos="30000">
                      <a:schemeClr val="tx1"/>
                    </a:gs>
                  </a:gsLst>
                  <a:lin ang="5400000" scaled="0"/>
                </a:gradFill>
                <a:hlinkClick r:id="rId3"/>
              </a:rPr>
              <a:t>https://public.tableau.com/s/gallery/visualizing-simpsons</a:t>
            </a:r>
            <a:endParaRPr lang="en-US" sz="9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82" y="1626917"/>
            <a:ext cx="6985196" cy="3917844"/>
          </a:xfrm>
          <a:prstGeom prst="rect">
            <a:avLst/>
          </a:prstGeom>
          <a:ln>
            <a:solidFill>
              <a:schemeClr val="tx1"/>
            </a:solidFill>
          </a:ln>
        </p:spPr>
      </p:pic>
    </p:spTree>
    <p:extLst>
      <p:ext uri="{BB962C8B-B14F-4D97-AF65-F5344CB8AC3E}">
        <p14:creationId xmlns:p14="http://schemas.microsoft.com/office/powerpoint/2010/main" val="22925511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Table Calculation?</a:t>
            </a:r>
          </a:p>
        </p:txBody>
      </p:sp>
      <p:sp>
        <p:nvSpPr>
          <p:cNvPr id="7" name="TextBox 6"/>
          <p:cNvSpPr txBox="1"/>
          <p:nvPr/>
        </p:nvSpPr>
        <p:spPr>
          <a:xfrm>
            <a:off x="525157" y="1101628"/>
            <a:ext cx="11396817" cy="2015936"/>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A type of calculation performed locally in Tableau by comparing multiple values within a visualization </a:t>
            </a:r>
          </a:p>
          <a:p>
            <a:pPr defTabSz="914307">
              <a:lnSpc>
                <a:spcPct val="90000"/>
              </a:lnSpc>
              <a:spcAft>
                <a:spcPts val="1500"/>
              </a:spcAft>
            </a:pPr>
            <a:r>
              <a:rPr lang="en-US" sz="2000" dirty="0">
                <a:solidFill>
                  <a:srgbClr val="505050"/>
                </a:solidFill>
              </a:rPr>
              <a:t>The below views show mean temperatures per month in Las Vegas, and the percent change from month to month.</a:t>
            </a:r>
          </a:p>
          <a:p>
            <a:pPr defTabSz="914307">
              <a:lnSpc>
                <a:spcPct val="90000"/>
              </a:lnSpc>
              <a:spcAft>
                <a:spcPts val="1500"/>
              </a:spcAft>
            </a:pPr>
            <a:endParaRPr lang="en-US" sz="2000" dirty="0" err="1">
              <a:solidFill>
                <a:srgbClr val="505050"/>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2548949"/>
            <a:ext cx="4114643" cy="40107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565" y="2548949"/>
            <a:ext cx="4031411" cy="40107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78034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Examples</a:t>
            </a:r>
            <a:br>
              <a:rPr lang="en-US" dirty="0"/>
            </a:br>
            <a:endParaRPr lang="en-US" dirty="0"/>
          </a:p>
        </p:txBody>
      </p:sp>
      <p:sp>
        <p:nvSpPr>
          <p:cNvPr id="8" name="TextBox 7"/>
          <p:cNvSpPr txBox="1"/>
          <p:nvPr/>
        </p:nvSpPr>
        <p:spPr>
          <a:xfrm>
            <a:off x="968977" y="1189176"/>
            <a:ext cx="2050641"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Running Total</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sp>
        <p:nvSpPr>
          <p:cNvPr id="9" name="TextBox 8"/>
          <p:cNvSpPr txBox="1"/>
          <p:nvPr/>
        </p:nvSpPr>
        <p:spPr>
          <a:xfrm>
            <a:off x="5282867" y="1183216"/>
            <a:ext cx="2050641"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Difference </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sp>
        <p:nvSpPr>
          <p:cNvPr id="10" name="TextBox 9"/>
          <p:cNvSpPr txBox="1"/>
          <p:nvPr/>
        </p:nvSpPr>
        <p:spPr>
          <a:xfrm>
            <a:off x="8945748" y="1183216"/>
            <a:ext cx="2499692"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Percent of Total </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39" y="1666134"/>
            <a:ext cx="3715347" cy="3450614"/>
          </a:xfrm>
          <a:prstGeom prst="rect">
            <a:avLst/>
          </a:prstGeom>
          <a:ln>
            <a:solidFill>
              <a:schemeClr val="tx1"/>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5721" y="1666134"/>
            <a:ext cx="3726113" cy="3450614"/>
          </a:xfrm>
          <a:prstGeom prst="rect">
            <a:avLst/>
          </a:prstGeom>
          <a:ln>
            <a:solidFill>
              <a:schemeClr val="tx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068" y="1666134"/>
            <a:ext cx="3725554" cy="3450614"/>
          </a:xfrm>
          <a:prstGeom prst="rect">
            <a:avLst/>
          </a:prstGeom>
          <a:ln>
            <a:solidFill>
              <a:schemeClr val="tx1"/>
            </a:solidFill>
          </a:ln>
        </p:spPr>
      </p:pic>
      <p:sp>
        <p:nvSpPr>
          <p:cNvPr id="12" name="TextBox 11"/>
          <p:cNvSpPr txBox="1"/>
          <p:nvPr/>
        </p:nvSpPr>
        <p:spPr>
          <a:xfrm>
            <a:off x="269171" y="5272392"/>
            <a:ext cx="3730315" cy="904863"/>
          </a:xfrm>
          <a:prstGeom prst="rect">
            <a:avLst/>
          </a:prstGeom>
          <a:noFill/>
        </p:spPr>
        <p:txBody>
          <a:bodyPr wrap="square" lIns="182880" tIns="146304" rIns="182880" bIns="146304" rtlCol="0">
            <a:spAutoFit/>
          </a:bodyPr>
          <a:lstStyle/>
          <a:p>
            <a:pPr>
              <a:lnSpc>
                <a:spcPct val="90000"/>
              </a:lnSpc>
              <a:spcAft>
                <a:spcPts val="1800"/>
              </a:spcAft>
            </a:pPr>
            <a:r>
              <a:rPr lang="en-US" dirty="0">
                <a:gradFill>
                  <a:gsLst>
                    <a:gs pos="2917">
                      <a:schemeClr val="tx1"/>
                    </a:gs>
                    <a:gs pos="30000">
                      <a:schemeClr val="tx1"/>
                    </a:gs>
                  </a:gsLst>
                  <a:lin ang="5400000" scaled="0"/>
                </a:gradFill>
              </a:rPr>
              <a:t>Running total of Sales over Time</a:t>
            </a:r>
          </a:p>
        </p:txBody>
      </p:sp>
      <p:sp>
        <p:nvSpPr>
          <p:cNvPr id="13" name="TextBox 12"/>
          <p:cNvSpPr txBox="1"/>
          <p:nvPr/>
        </p:nvSpPr>
        <p:spPr>
          <a:xfrm>
            <a:off x="4045652" y="5272392"/>
            <a:ext cx="4053515" cy="904863"/>
          </a:xfrm>
          <a:prstGeom prst="rect">
            <a:avLst/>
          </a:prstGeom>
          <a:noFill/>
        </p:spPr>
        <p:txBody>
          <a:bodyPr wrap="square" lIns="182880" tIns="146304" rIns="182880" bIns="146304" rtlCol="0">
            <a:spAutoFit/>
          </a:bodyPr>
          <a:lstStyle/>
          <a:p>
            <a:pPr>
              <a:lnSpc>
                <a:spcPct val="90000"/>
              </a:lnSpc>
              <a:spcAft>
                <a:spcPts val="1800"/>
              </a:spcAft>
            </a:pPr>
            <a:r>
              <a:rPr lang="en-US" dirty="0">
                <a:gradFill>
                  <a:gsLst>
                    <a:gs pos="2917">
                      <a:schemeClr val="tx1"/>
                    </a:gs>
                    <a:gs pos="30000">
                      <a:schemeClr val="tx1"/>
                    </a:gs>
                  </a:gsLst>
                  <a:lin ang="5400000" scaled="0"/>
                </a:gradFill>
              </a:rPr>
              <a:t>Difference in Sales across Quarters</a:t>
            </a:r>
          </a:p>
        </p:txBody>
      </p:sp>
      <p:sp>
        <p:nvSpPr>
          <p:cNvPr id="14" name="TextBox 13"/>
          <p:cNvSpPr txBox="1"/>
          <p:nvPr/>
        </p:nvSpPr>
        <p:spPr>
          <a:xfrm>
            <a:off x="7832143" y="5272392"/>
            <a:ext cx="4434658" cy="904863"/>
          </a:xfrm>
          <a:prstGeom prst="rect">
            <a:avLst/>
          </a:prstGeom>
          <a:noFill/>
        </p:spPr>
        <p:txBody>
          <a:bodyPr wrap="square" lIns="182880" tIns="146304" rIns="182880" bIns="146304" rtlCol="0">
            <a:spAutoFit/>
          </a:bodyPr>
          <a:lstStyle/>
          <a:p>
            <a:pPr>
              <a:lnSpc>
                <a:spcPct val="90000"/>
              </a:lnSpc>
              <a:spcAft>
                <a:spcPts val="1800"/>
              </a:spcAft>
            </a:pPr>
            <a:r>
              <a:rPr lang="en-US" dirty="0">
                <a:gradFill>
                  <a:gsLst>
                    <a:gs pos="2917">
                      <a:schemeClr val="tx1"/>
                    </a:gs>
                    <a:gs pos="30000">
                      <a:schemeClr val="tx1"/>
                    </a:gs>
                  </a:gsLst>
                  <a:lin ang="5400000" scaled="0"/>
                </a:gradFill>
              </a:rPr>
              <a:t>Percent of Sales across Sub-Categories</a:t>
            </a:r>
          </a:p>
        </p:txBody>
      </p:sp>
    </p:spTree>
    <p:extLst>
      <p:ext uri="{BB962C8B-B14F-4D97-AF65-F5344CB8AC3E}">
        <p14:creationId xmlns:p14="http://schemas.microsoft.com/office/powerpoint/2010/main" val="3535359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br>
              <a:rPr lang="en-US" dirty="0"/>
            </a:br>
            <a:endParaRPr lang="en-US" dirty="0"/>
          </a:p>
        </p:txBody>
      </p:sp>
      <p:sp>
        <p:nvSpPr>
          <p:cNvPr id="8" name="TextBox 7"/>
          <p:cNvSpPr txBox="1"/>
          <p:nvPr/>
        </p:nvSpPr>
        <p:spPr>
          <a:xfrm>
            <a:off x="1493562" y="1183215"/>
            <a:ext cx="1030288"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Table</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sp>
        <p:nvSpPr>
          <p:cNvPr id="9" name="TextBox 8"/>
          <p:cNvSpPr txBox="1"/>
          <p:nvPr/>
        </p:nvSpPr>
        <p:spPr>
          <a:xfrm>
            <a:off x="5632978" y="1183216"/>
            <a:ext cx="1030288"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Pane</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sp>
        <p:nvSpPr>
          <p:cNvPr id="10" name="TextBox 9"/>
          <p:cNvSpPr txBox="1"/>
          <p:nvPr/>
        </p:nvSpPr>
        <p:spPr>
          <a:xfrm>
            <a:off x="9772393" y="1183216"/>
            <a:ext cx="1255901" cy="1461939"/>
          </a:xfrm>
          <a:prstGeom prst="rect">
            <a:avLst/>
          </a:prstGeom>
          <a:noFill/>
        </p:spPr>
        <p:txBody>
          <a:bodyPr wrap="square" lIns="152400" tIns="121920" rIns="152400" bIns="121920" rtlCol="0">
            <a:spAutoFit/>
          </a:bodyPr>
          <a:lstStyle/>
          <a:p>
            <a:pPr defTabSz="914307">
              <a:lnSpc>
                <a:spcPct val="90000"/>
              </a:lnSpc>
              <a:spcAft>
                <a:spcPts val="1500"/>
              </a:spcAft>
            </a:pPr>
            <a:r>
              <a:rPr lang="en-US" sz="2000" b="1" dirty="0">
                <a:solidFill>
                  <a:srgbClr val="505050"/>
                </a:solidFill>
              </a:rPr>
              <a:t>Cell </a:t>
            </a:r>
          </a:p>
          <a:p>
            <a:pPr defTabSz="914307">
              <a:lnSpc>
                <a:spcPct val="90000"/>
              </a:lnSpc>
              <a:spcAft>
                <a:spcPts val="1500"/>
              </a:spcAft>
            </a:pPr>
            <a:endParaRPr lang="en-US" sz="2000" b="1" dirty="0">
              <a:solidFill>
                <a:srgbClr val="505050"/>
              </a:solidFill>
            </a:endParaRPr>
          </a:p>
          <a:p>
            <a:pPr defTabSz="914307">
              <a:lnSpc>
                <a:spcPct val="90000"/>
              </a:lnSpc>
              <a:spcAft>
                <a:spcPts val="1500"/>
              </a:spcAft>
            </a:pPr>
            <a:endParaRPr lang="en-US" sz="2000" dirty="0" err="1">
              <a:solidFill>
                <a:srgbClr val="505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3" y="1608305"/>
            <a:ext cx="3757071" cy="3125414"/>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204" y="1608305"/>
            <a:ext cx="3757267" cy="3127162"/>
          </a:xfrm>
          <a:prstGeom prst="rect">
            <a:avLst/>
          </a:prstGeom>
          <a:ln>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5361" y="1608305"/>
            <a:ext cx="3757071" cy="3125414"/>
          </a:xfrm>
          <a:prstGeom prst="rect">
            <a:avLst/>
          </a:prstGeom>
          <a:ln>
            <a:solidFill>
              <a:schemeClr val="tx1"/>
            </a:solidFill>
          </a:ln>
        </p:spPr>
      </p:pic>
    </p:spTree>
    <p:extLst>
      <p:ext uri="{BB962C8B-B14F-4D97-AF65-F5344CB8AC3E}">
        <p14:creationId xmlns:p14="http://schemas.microsoft.com/office/powerpoint/2010/main" val="673177551"/>
      </p:ext>
    </p:extLst>
  </p:cSld>
  <p:clrMapOvr>
    <a:masterClrMapping/>
  </p:clrMapOvr>
  <p:transition>
    <p:fade/>
  </p:transition>
</p:sld>
</file>

<file path=ppt/theme/theme1.xml><?xml version="1.0" encoding="utf-8"?>
<a:theme xmlns:a="http://schemas.openxmlformats.org/drawingml/2006/main" name="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714513_TC17_PPT_Template_0508" id="{25F358F8-A1E4-4C5F-86F7-F06E7303F710}" vid="{1348FF43-2C35-4F5B-B2E8-A158B3FB1C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714513_TC17_PPT_Template_0508</Template>
  <TotalTime>302</TotalTime>
  <Words>1399</Words>
  <Application>Microsoft Office PowerPoint</Application>
  <PresentationFormat>Custom</PresentationFormat>
  <Paragraphs>227</Paragraphs>
  <Slides>30</Slides>
  <Notes>16</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714513_TC17_PPT_Template_0428</vt:lpstr>
      <vt:lpstr>PowerPoint Presentation</vt:lpstr>
      <vt:lpstr>Top of the Table: Winning with Table Calculations</vt:lpstr>
      <vt:lpstr>Matt Peterson</vt:lpstr>
      <vt:lpstr>Tim Pritchard</vt:lpstr>
      <vt:lpstr>Agenda</vt:lpstr>
      <vt:lpstr>The Case for Table Calculations </vt:lpstr>
      <vt:lpstr>What Is a Table Calculation?</vt:lpstr>
      <vt:lpstr>Common Examples </vt:lpstr>
      <vt:lpstr>Terminology  </vt:lpstr>
      <vt:lpstr>Terminology </vt:lpstr>
      <vt:lpstr>Running Total </vt:lpstr>
      <vt:lpstr>Compute Using </vt:lpstr>
      <vt:lpstr>Percent of Total</vt:lpstr>
      <vt:lpstr>Percent of Total </vt:lpstr>
      <vt:lpstr>Rank</vt:lpstr>
      <vt:lpstr>Rank</vt:lpstr>
      <vt:lpstr>Break Time!</vt:lpstr>
      <vt:lpstr>Moving Average </vt:lpstr>
      <vt:lpstr>Moving Average</vt:lpstr>
      <vt:lpstr>Percent Difference </vt:lpstr>
      <vt:lpstr>Percent Difference</vt:lpstr>
      <vt:lpstr>But Wait….There’s More!</vt:lpstr>
      <vt:lpstr>Window Functions</vt:lpstr>
      <vt:lpstr>Window Functions</vt:lpstr>
      <vt:lpstr>Waterfall Charts</vt:lpstr>
      <vt:lpstr>Waterfall Charts</vt:lpstr>
      <vt:lpstr>PowerPoint Presentation</vt:lpstr>
      <vt:lpstr>PowerPoint Presentation</vt:lpstr>
      <vt:lpstr>PowerPoint Presentation</vt:lpstr>
      <vt:lpstr>Thank You For Attending!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Peterson</dc:creator>
  <cp:lastModifiedBy>Matt Peterson</cp:lastModifiedBy>
  <cp:revision>33</cp:revision>
  <dcterms:created xsi:type="dcterms:W3CDTF">2017-08-07T06:46:02Z</dcterms:created>
  <dcterms:modified xsi:type="dcterms:W3CDTF">2017-10-05T20:38:58Z</dcterms:modified>
</cp:coreProperties>
</file>